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9" r:id="rId5"/>
    <p:sldId id="916" r:id="rId6"/>
    <p:sldId id="260" r:id="rId7"/>
    <p:sldId id="913" r:id="rId8"/>
    <p:sldId id="267" r:id="rId9"/>
    <p:sldId id="266" r:id="rId10"/>
    <p:sldId id="874" r:id="rId11"/>
    <p:sldId id="279" r:id="rId12"/>
    <p:sldId id="878" r:id="rId13"/>
    <p:sldId id="571" r:id="rId14"/>
    <p:sldId id="662" r:id="rId15"/>
    <p:sldId id="915" r:id="rId16"/>
    <p:sldId id="268" r:id="rId17"/>
    <p:sldId id="269" r:id="rId18"/>
    <p:sldId id="901" r:id="rId19"/>
    <p:sldId id="263" r:id="rId20"/>
    <p:sldId id="261" r:id="rId21"/>
    <p:sldId id="262" r:id="rId22"/>
    <p:sldId id="880" r:id="rId23"/>
    <p:sldId id="918" r:id="rId24"/>
    <p:sldId id="919" r:id="rId25"/>
    <p:sldId id="917" r:id="rId26"/>
    <p:sldId id="920" r:id="rId27"/>
    <p:sldId id="257" r:id="rId28"/>
    <p:sldId id="277" r:id="rId29"/>
    <p:sldId id="911" r:id="rId30"/>
  </p:sldIdLst>
  <p:sldSz cx="12192000" cy="6858000"/>
  <p:notesSz cx="6669088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46"/>
    <a:srgbClr val="009DE0"/>
    <a:srgbClr val="C4007A"/>
    <a:srgbClr val="303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6187" autoAdjust="0"/>
  </p:normalViewPr>
  <p:slideViewPr>
    <p:cSldViewPr snapToGrid="0">
      <p:cViewPr varScale="1">
        <p:scale>
          <a:sx n="67" d="100"/>
          <a:sy n="67" d="100"/>
        </p:scale>
        <p:origin x="516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2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A5104-6F09-4C97-ACD7-5C53A519E5E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9B172FA-4479-401A-A919-CE53B6AC89BB}">
      <dgm:prSet phldrT="[Teksti]" custT="1"/>
      <dgm:spPr/>
      <dgm:t>
        <a:bodyPr/>
        <a:lstStyle/>
        <a:p>
          <a:r>
            <a:rPr lang="fi-FI" sz="800" dirty="0">
              <a:solidFill>
                <a:schemeClr val="tx1"/>
              </a:solidFill>
            </a:rPr>
            <a:t>Erityisen tuen päätös</a:t>
          </a:r>
        </a:p>
      </dgm:t>
    </dgm:pt>
    <dgm:pt modelId="{CCD198C1-58CB-49DD-A8CE-8637888904E0}" type="parTrans" cxnId="{6F85B422-EF47-419C-99E2-5C5448972311}">
      <dgm:prSet/>
      <dgm:spPr/>
      <dgm:t>
        <a:bodyPr/>
        <a:lstStyle/>
        <a:p>
          <a:endParaRPr lang="fi-FI"/>
        </a:p>
      </dgm:t>
    </dgm:pt>
    <dgm:pt modelId="{B110F67D-1D8A-4871-8F4A-AC82ED0A51FE}" type="sibTrans" cxnId="{6F85B422-EF47-419C-99E2-5C5448972311}">
      <dgm:prSet/>
      <dgm:spPr/>
      <dgm:t>
        <a:bodyPr/>
        <a:lstStyle/>
        <a:p>
          <a:endParaRPr lang="fi-FI"/>
        </a:p>
      </dgm:t>
    </dgm:pt>
    <dgm:pt modelId="{A0EAEFC3-7B21-4A0E-9B9D-056FF26B9AD5}">
      <dgm:prSet phldrT="[Teksti]" custT="1"/>
      <dgm:spPr/>
      <dgm:t>
        <a:bodyPr/>
        <a:lstStyle/>
        <a:p>
          <a:r>
            <a:rPr lang="fi-FI" sz="1800" dirty="0"/>
            <a:t>Perusteluna: lakiviittaus</a:t>
          </a:r>
        </a:p>
      </dgm:t>
    </dgm:pt>
    <dgm:pt modelId="{FDC6D3E7-800C-45EA-90FA-39B374CBD378}" type="parTrans" cxnId="{8F0997BF-AD86-4A12-A493-D4C760652439}">
      <dgm:prSet/>
      <dgm:spPr/>
      <dgm:t>
        <a:bodyPr/>
        <a:lstStyle/>
        <a:p>
          <a:endParaRPr lang="fi-FI"/>
        </a:p>
      </dgm:t>
    </dgm:pt>
    <dgm:pt modelId="{31FBB12F-802E-45C1-AEE5-D694D2D14365}" type="sibTrans" cxnId="{8F0997BF-AD86-4A12-A493-D4C760652439}">
      <dgm:prSet/>
      <dgm:spPr/>
      <dgm:t>
        <a:bodyPr/>
        <a:lstStyle/>
        <a:p>
          <a:endParaRPr lang="fi-FI"/>
        </a:p>
      </dgm:t>
    </dgm:pt>
    <dgm:pt modelId="{D322F67A-8621-40AD-868C-CFA2BDEE2EEF}">
      <dgm:prSet phldrT="[Teksti]" custT="1"/>
      <dgm:spPr/>
      <dgm:t>
        <a:bodyPr/>
        <a:lstStyle/>
        <a:p>
          <a:r>
            <a:rPr lang="fi-FI" sz="1800" dirty="0"/>
            <a:t>Huoltajan/lapsen kuuleminen</a:t>
          </a:r>
        </a:p>
      </dgm:t>
    </dgm:pt>
    <dgm:pt modelId="{C96C466E-1E6F-4116-9624-4D02C0E1D7B6}" type="parTrans" cxnId="{A0AE051E-D2EA-42AB-A1EB-AE2A709927E2}">
      <dgm:prSet/>
      <dgm:spPr/>
      <dgm:t>
        <a:bodyPr/>
        <a:lstStyle/>
        <a:p>
          <a:endParaRPr lang="fi-FI"/>
        </a:p>
      </dgm:t>
    </dgm:pt>
    <dgm:pt modelId="{66DE9D0B-58A1-4669-B056-3F11D99BD3B8}" type="sibTrans" cxnId="{A0AE051E-D2EA-42AB-A1EB-AE2A709927E2}">
      <dgm:prSet/>
      <dgm:spPr/>
      <dgm:t>
        <a:bodyPr/>
        <a:lstStyle/>
        <a:p>
          <a:endParaRPr lang="fi-FI"/>
        </a:p>
      </dgm:t>
    </dgm:pt>
    <dgm:pt modelId="{3E90BE86-88FF-416F-A1A3-98EC70536D67}">
      <dgm:prSet phldrT="[Teksti]" custT="1"/>
      <dgm:spPr/>
      <dgm:t>
        <a:bodyPr/>
        <a:lstStyle/>
        <a:p>
          <a:r>
            <a:rPr lang="fi-FI" sz="2000" b="1" dirty="0"/>
            <a:t>Perustuu</a:t>
          </a:r>
          <a:r>
            <a:rPr lang="fi-FI" sz="2000" dirty="0"/>
            <a:t> (pedagogisessa selvityksessä tuotettuun tietoon ja) erityisen tuen päätöksen sisältöön</a:t>
          </a:r>
        </a:p>
      </dgm:t>
    </dgm:pt>
    <dgm:pt modelId="{8223E936-106A-44B6-93E4-2C3EEF04FDB0}" type="parTrans" cxnId="{70ECD245-5C91-424F-8520-DDFC528B465A}">
      <dgm:prSet/>
      <dgm:spPr/>
      <dgm:t>
        <a:bodyPr/>
        <a:lstStyle/>
        <a:p>
          <a:endParaRPr lang="fi-FI"/>
        </a:p>
      </dgm:t>
    </dgm:pt>
    <dgm:pt modelId="{B8FD29F8-AFF9-47AB-8EC6-3F10F25A41BB}" type="sibTrans" cxnId="{70ECD245-5C91-424F-8520-DDFC528B465A}">
      <dgm:prSet/>
      <dgm:spPr/>
      <dgm:t>
        <a:bodyPr/>
        <a:lstStyle/>
        <a:p>
          <a:endParaRPr lang="fi-FI"/>
        </a:p>
      </dgm:t>
    </dgm:pt>
    <dgm:pt modelId="{B1CE9BA0-8746-44D5-B4A7-293A8017AF5E}">
      <dgm:prSet phldrT="[Teksti]" custT="1"/>
      <dgm:spPr/>
      <dgm:t>
        <a:bodyPr/>
        <a:lstStyle/>
        <a:p>
          <a:r>
            <a:rPr lang="fi-FI" sz="1400" dirty="0">
              <a:solidFill>
                <a:schemeClr val="tx1"/>
              </a:solidFill>
            </a:rPr>
            <a:t>HOJKS</a:t>
          </a:r>
        </a:p>
      </dgm:t>
    </dgm:pt>
    <dgm:pt modelId="{A41EFB2A-7BB7-4579-8D7A-772FA8730268}" type="parTrans" cxnId="{946DF3AD-9DD0-4D3D-843B-3B9ECD8E6FB0}">
      <dgm:prSet/>
      <dgm:spPr/>
      <dgm:t>
        <a:bodyPr/>
        <a:lstStyle/>
        <a:p>
          <a:endParaRPr lang="fi-FI"/>
        </a:p>
      </dgm:t>
    </dgm:pt>
    <dgm:pt modelId="{558D6FD1-1819-4B5D-B2FF-DCD8B2C57AF5}" type="sibTrans" cxnId="{946DF3AD-9DD0-4D3D-843B-3B9ECD8E6FB0}">
      <dgm:prSet/>
      <dgm:spPr/>
      <dgm:t>
        <a:bodyPr/>
        <a:lstStyle/>
        <a:p>
          <a:endParaRPr lang="fi-FI"/>
        </a:p>
      </dgm:t>
    </dgm:pt>
    <dgm:pt modelId="{C3F05590-4C0F-48AC-A6D1-C87E1BF7E547}">
      <dgm:prSet phldrT="[Teksti]" custT="1"/>
      <dgm:spPr/>
      <dgm:t>
        <a:bodyPr/>
        <a:lstStyle/>
        <a:p>
          <a:r>
            <a:rPr lang="fi-FI" sz="1800" b="1" dirty="0"/>
            <a:t>Perustelu: </a:t>
          </a:r>
          <a:r>
            <a:rPr lang="fi-FI" sz="1800" dirty="0"/>
            <a:t>asiantuntijalausunnot (POL 17 § 4 mom.)</a:t>
          </a:r>
        </a:p>
      </dgm:t>
    </dgm:pt>
    <dgm:pt modelId="{315A9A95-7BF2-4A42-BE1C-50C6B71B7C5A}" type="parTrans" cxnId="{EF3A60FA-6D0E-4863-BC74-4282F994086A}">
      <dgm:prSet/>
      <dgm:spPr/>
      <dgm:t>
        <a:bodyPr/>
        <a:lstStyle/>
        <a:p>
          <a:endParaRPr lang="fi-FI"/>
        </a:p>
      </dgm:t>
    </dgm:pt>
    <dgm:pt modelId="{D34E29B4-B679-4F8A-A18C-BC19FD89BAC4}" type="sibTrans" cxnId="{EF3A60FA-6D0E-4863-BC74-4282F994086A}">
      <dgm:prSet/>
      <dgm:spPr/>
      <dgm:t>
        <a:bodyPr/>
        <a:lstStyle/>
        <a:p>
          <a:endParaRPr lang="fi-FI"/>
        </a:p>
      </dgm:t>
    </dgm:pt>
    <dgm:pt modelId="{28E32FFB-A0A6-4253-8EFC-69DF584D9243}">
      <dgm:prSet phldrT="[Teksti]" custT="1"/>
      <dgm:spPr/>
      <dgm:t>
        <a:bodyPr/>
        <a:lstStyle/>
        <a:p>
          <a:r>
            <a:rPr lang="fi-FI" sz="1400" dirty="0">
              <a:solidFill>
                <a:schemeClr val="tx1"/>
              </a:solidFill>
            </a:rPr>
            <a:t>Esiopetus</a:t>
          </a:r>
        </a:p>
      </dgm:t>
    </dgm:pt>
    <dgm:pt modelId="{5AFB779E-25D7-4BEE-959D-1C6C3CC19E1D}" type="sibTrans" cxnId="{2D33AD71-9EE6-4B06-BC33-84BC3193F408}">
      <dgm:prSet/>
      <dgm:spPr/>
      <dgm:t>
        <a:bodyPr/>
        <a:lstStyle/>
        <a:p>
          <a:endParaRPr lang="fi-FI"/>
        </a:p>
      </dgm:t>
    </dgm:pt>
    <dgm:pt modelId="{B473E192-A334-43EB-983D-947DCFB49074}" type="parTrans" cxnId="{2D33AD71-9EE6-4B06-BC33-84BC3193F408}">
      <dgm:prSet/>
      <dgm:spPr/>
      <dgm:t>
        <a:bodyPr/>
        <a:lstStyle/>
        <a:p>
          <a:endParaRPr lang="fi-FI"/>
        </a:p>
      </dgm:t>
    </dgm:pt>
    <dgm:pt modelId="{F235878A-6D34-4957-80A2-782D4549395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1800" b="1" dirty="0"/>
            <a:t>HOJKS kertoo</a:t>
          </a:r>
          <a:r>
            <a:rPr lang="fi-FI" sz="1800" dirty="0"/>
            <a:t>, kuinka käytännössä erityinen tuki toteutuu esiopetuksessa</a:t>
          </a:r>
        </a:p>
      </dgm:t>
    </dgm:pt>
    <dgm:pt modelId="{BFB8F470-B166-4E3E-BCE1-8122837D4765}" type="parTrans" cxnId="{3E919F6A-5B34-49CF-8257-08A967A761EB}">
      <dgm:prSet/>
      <dgm:spPr/>
      <dgm:t>
        <a:bodyPr/>
        <a:lstStyle/>
        <a:p>
          <a:endParaRPr lang="fi-FI"/>
        </a:p>
      </dgm:t>
    </dgm:pt>
    <dgm:pt modelId="{DD30F4B0-8EF8-42CD-AE4C-0797CC65AACC}" type="sibTrans" cxnId="{3E919F6A-5B34-49CF-8257-08A967A761EB}">
      <dgm:prSet/>
      <dgm:spPr/>
      <dgm:t>
        <a:bodyPr/>
        <a:lstStyle/>
        <a:p>
          <a:endParaRPr lang="fi-FI"/>
        </a:p>
      </dgm:t>
    </dgm:pt>
    <dgm:pt modelId="{752F6F6C-38B6-400F-804E-E541A9BD4130}" type="pres">
      <dgm:prSet presAssocID="{8AEA5104-6F09-4C97-ACD7-5C53A519E5E7}" presName="linearFlow" presStyleCnt="0">
        <dgm:presLayoutVars>
          <dgm:dir/>
          <dgm:animLvl val="lvl"/>
          <dgm:resizeHandles val="exact"/>
        </dgm:presLayoutVars>
      </dgm:prSet>
      <dgm:spPr/>
    </dgm:pt>
    <dgm:pt modelId="{CB6C9B9B-DC59-4F35-9147-6C48933DF5ED}" type="pres">
      <dgm:prSet presAssocID="{09B172FA-4479-401A-A919-CE53B6AC89BB}" presName="composite" presStyleCnt="0"/>
      <dgm:spPr/>
    </dgm:pt>
    <dgm:pt modelId="{6248BE8B-D572-4F2C-BA74-A385AE00EB67}" type="pres">
      <dgm:prSet presAssocID="{09B172FA-4479-401A-A919-CE53B6AC89BB}" presName="parentText" presStyleLbl="alignNode1" presStyleIdx="0" presStyleCnt="3" custScaleX="121093" custLinFactX="-43148" custLinFactNeighborX="-100000" custLinFactNeighborY="-13233">
        <dgm:presLayoutVars>
          <dgm:chMax val="1"/>
          <dgm:bulletEnabled val="1"/>
        </dgm:presLayoutVars>
      </dgm:prSet>
      <dgm:spPr/>
    </dgm:pt>
    <dgm:pt modelId="{B54ED194-55BC-4E33-AA79-B41A031088C9}" type="pres">
      <dgm:prSet presAssocID="{09B172FA-4479-401A-A919-CE53B6AC89BB}" presName="descendantText" presStyleLbl="alignAcc1" presStyleIdx="0" presStyleCnt="3" custScaleX="59807" custScaleY="155203" custLinFactNeighborX="-12824" custLinFactNeighborY="-15608">
        <dgm:presLayoutVars>
          <dgm:bulletEnabled val="1"/>
        </dgm:presLayoutVars>
      </dgm:prSet>
      <dgm:spPr/>
    </dgm:pt>
    <dgm:pt modelId="{121C96B0-BDDB-475B-A5BB-B9F85EB2DB68}" type="pres">
      <dgm:prSet presAssocID="{B110F67D-1D8A-4871-8F4A-AC82ED0A51FE}" presName="sp" presStyleCnt="0"/>
      <dgm:spPr/>
    </dgm:pt>
    <dgm:pt modelId="{661F0469-0C29-4B95-861F-9400DD1A36C5}" type="pres">
      <dgm:prSet presAssocID="{28E32FFB-A0A6-4253-8EFC-69DF584D9243}" presName="composite" presStyleCnt="0"/>
      <dgm:spPr/>
    </dgm:pt>
    <dgm:pt modelId="{9D859571-39E4-49EA-9EA9-D58B6B7663BF}" type="pres">
      <dgm:prSet presAssocID="{28E32FFB-A0A6-4253-8EFC-69DF584D9243}" presName="parentText" presStyleLbl="alignNode1" presStyleIdx="1" presStyleCnt="3" custScaleX="105513" custScaleY="92558" custLinFactX="-35358" custLinFactNeighborX="-100000" custLinFactNeighborY="72752">
        <dgm:presLayoutVars>
          <dgm:chMax val="1"/>
          <dgm:bulletEnabled val="1"/>
        </dgm:presLayoutVars>
      </dgm:prSet>
      <dgm:spPr/>
    </dgm:pt>
    <dgm:pt modelId="{65274FA4-F596-4C24-9517-009E829DC4B4}" type="pres">
      <dgm:prSet presAssocID="{28E32FFB-A0A6-4253-8EFC-69DF584D9243}" presName="descendantText" presStyleLbl="alignAcc1" presStyleIdx="1" presStyleCnt="3" custScaleX="59565" custScaleY="127756" custLinFactNeighborX="-11592" custLinFactNeighborY="-4158">
        <dgm:presLayoutVars>
          <dgm:bulletEnabled val="1"/>
        </dgm:presLayoutVars>
      </dgm:prSet>
      <dgm:spPr/>
    </dgm:pt>
    <dgm:pt modelId="{FE46C7FC-34EA-406A-B351-74BA8B39101A}" type="pres">
      <dgm:prSet presAssocID="{5AFB779E-25D7-4BEE-959D-1C6C3CC19E1D}" presName="sp" presStyleCnt="0"/>
      <dgm:spPr/>
    </dgm:pt>
    <dgm:pt modelId="{71784C0A-E4E0-411B-95D0-250DFCD20308}" type="pres">
      <dgm:prSet presAssocID="{B1CE9BA0-8746-44D5-B4A7-293A8017AF5E}" presName="composite" presStyleCnt="0"/>
      <dgm:spPr/>
    </dgm:pt>
    <dgm:pt modelId="{7BD8B8C5-E070-40E5-9DEC-38E249B4E0F1}" type="pres">
      <dgm:prSet presAssocID="{B1CE9BA0-8746-44D5-B4A7-293A8017AF5E}" presName="parentText" presStyleLbl="alignNode1" presStyleIdx="2" presStyleCnt="3" custScaleX="109501" custScaleY="99082" custLinFactX="-37352" custLinFactY="-10982" custLinFactNeighborX="-100000" custLinFactNeighborY="-100000">
        <dgm:presLayoutVars>
          <dgm:chMax val="1"/>
          <dgm:bulletEnabled val="1"/>
        </dgm:presLayoutVars>
      </dgm:prSet>
      <dgm:spPr/>
    </dgm:pt>
    <dgm:pt modelId="{D8A21BFF-13B9-40FD-A80C-C85B23F5537C}" type="pres">
      <dgm:prSet presAssocID="{B1CE9BA0-8746-44D5-B4A7-293A8017AF5E}" presName="descendantText" presStyleLbl="alignAcc1" presStyleIdx="2" presStyleCnt="3" custAng="10800000" custFlipVert="0" custFlipHor="1" custScaleX="60596" custScaleY="124143" custLinFactNeighborX="-11855" custLinFactNeighborY="-870">
        <dgm:presLayoutVars>
          <dgm:bulletEnabled val="1"/>
        </dgm:presLayoutVars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</dgm:ptLst>
  <dgm:cxnLst>
    <dgm:cxn modelId="{E9B44903-9020-46A0-943F-691722A7F6D8}" type="presOf" srcId="{F235878A-6D34-4957-80A2-782D45493950}" destId="{D8A21BFF-13B9-40FD-A80C-C85B23F5537C}" srcOrd="0" destOrd="0" presId="urn:microsoft.com/office/officeart/2005/8/layout/chevron2"/>
    <dgm:cxn modelId="{A0AE051E-D2EA-42AB-A1EB-AE2A709927E2}" srcId="{09B172FA-4479-401A-A919-CE53B6AC89BB}" destId="{D322F67A-8621-40AD-868C-CFA2BDEE2EEF}" srcOrd="2" destOrd="0" parTransId="{C96C466E-1E6F-4116-9624-4D02C0E1D7B6}" sibTransId="{66DE9D0B-58A1-4669-B056-3F11D99BD3B8}"/>
    <dgm:cxn modelId="{6F85B422-EF47-419C-99E2-5C5448972311}" srcId="{8AEA5104-6F09-4C97-ACD7-5C53A519E5E7}" destId="{09B172FA-4479-401A-A919-CE53B6AC89BB}" srcOrd="0" destOrd="0" parTransId="{CCD198C1-58CB-49DD-A8CE-8637888904E0}" sibTransId="{B110F67D-1D8A-4871-8F4A-AC82ED0A51FE}"/>
    <dgm:cxn modelId="{70ECD245-5C91-424F-8520-DDFC528B465A}" srcId="{28E32FFB-A0A6-4253-8EFC-69DF584D9243}" destId="{3E90BE86-88FF-416F-A1A3-98EC70536D67}" srcOrd="0" destOrd="0" parTransId="{8223E936-106A-44B6-93E4-2C3EEF04FDB0}" sibTransId="{B8FD29F8-AFF9-47AB-8EC6-3F10F25A41BB}"/>
    <dgm:cxn modelId="{CADA5368-7A56-4E40-97CD-335E5F70CD31}" type="presOf" srcId="{28E32FFB-A0A6-4253-8EFC-69DF584D9243}" destId="{9D859571-39E4-49EA-9EA9-D58B6B7663BF}" srcOrd="0" destOrd="0" presId="urn:microsoft.com/office/officeart/2005/8/layout/chevron2"/>
    <dgm:cxn modelId="{3E919F6A-5B34-49CF-8257-08A967A761EB}" srcId="{B1CE9BA0-8746-44D5-B4A7-293A8017AF5E}" destId="{F235878A-6D34-4957-80A2-782D45493950}" srcOrd="0" destOrd="0" parTransId="{BFB8F470-B166-4E3E-BCE1-8122837D4765}" sibTransId="{DD30F4B0-8EF8-42CD-AE4C-0797CC65AACC}"/>
    <dgm:cxn modelId="{2D33AD71-9EE6-4B06-BC33-84BC3193F408}" srcId="{8AEA5104-6F09-4C97-ACD7-5C53A519E5E7}" destId="{28E32FFB-A0A6-4253-8EFC-69DF584D9243}" srcOrd="1" destOrd="0" parTransId="{B473E192-A334-43EB-983D-947DCFB49074}" sibTransId="{5AFB779E-25D7-4BEE-959D-1C6C3CC19E1D}"/>
    <dgm:cxn modelId="{9A38CA5A-C8A3-42B9-A3CD-9E4A76B776DA}" type="presOf" srcId="{A0EAEFC3-7B21-4A0E-9B9D-056FF26B9AD5}" destId="{B54ED194-55BC-4E33-AA79-B41A031088C9}" srcOrd="0" destOrd="0" presId="urn:microsoft.com/office/officeart/2005/8/layout/chevron2"/>
    <dgm:cxn modelId="{665BC28D-7A3C-4478-9C06-691238BE083F}" type="presOf" srcId="{B1CE9BA0-8746-44D5-B4A7-293A8017AF5E}" destId="{7BD8B8C5-E070-40E5-9DEC-38E249B4E0F1}" srcOrd="0" destOrd="0" presId="urn:microsoft.com/office/officeart/2005/8/layout/chevron2"/>
    <dgm:cxn modelId="{463DB091-7922-4C29-BFB5-261654F72858}" type="presOf" srcId="{C3F05590-4C0F-48AC-A6D1-C87E1BF7E547}" destId="{B54ED194-55BC-4E33-AA79-B41A031088C9}" srcOrd="0" destOrd="1" presId="urn:microsoft.com/office/officeart/2005/8/layout/chevron2"/>
    <dgm:cxn modelId="{1D30539F-A916-48C5-B798-66898FF97A42}" type="presOf" srcId="{8AEA5104-6F09-4C97-ACD7-5C53A519E5E7}" destId="{752F6F6C-38B6-400F-804E-E541A9BD4130}" srcOrd="0" destOrd="0" presId="urn:microsoft.com/office/officeart/2005/8/layout/chevron2"/>
    <dgm:cxn modelId="{8B76DDA5-0EC8-45F2-82E9-878C6EEFA0D3}" type="presOf" srcId="{D322F67A-8621-40AD-868C-CFA2BDEE2EEF}" destId="{B54ED194-55BC-4E33-AA79-B41A031088C9}" srcOrd="0" destOrd="2" presId="urn:microsoft.com/office/officeart/2005/8/layout/chevron2"/>
    <dgm:cxn modelId="{946DF3AD-9DD0-4D3D-843B-3B9ECD8E6FB0}" srcId="{8AEA5104-6F09-4C97-ACD7-5C53A519E5E7}" destId="{B1CE9BA0-8746-44D5-B4A7-293A8017AF5E}" srcOrd="2" destOrd="0" parTransId="{A41EFB2A-7BB7-4579-8D7A-772FA8730268}" sibTransId="{558D6FD1-1819-4B5D-B2FF-DCD8B2C57AF5}"/>
    <dgm:cxn modelId="{C34E6FB9-1C43-493C-BED8-BA7B47E6C375}" type="presOf" srcId="{09B172FA-4479-401A-A919-CE53B6AC89BB}" destId="{6248BE8B-D572-4F2C-BA74-A385AE00EB67}" srcOrd="0" destOrd="0" presId="urn:microsoft.com/office/officeart/2005/8/layout/chevron2"/>
    <dgm:cxn modelId="{8F0997BF-AD86-4A12-A493-D4C760652439}" srcId="{09B172FA-4479-401A-A919-CE53B6AC89BB}" destId="{A0EAEFC3-7B21-4A0E-9B9D-056FF26B9AD5}" srcOrd="0" destOrd="0" parTransId="{FDC6D3E7-800C-45EA-90FA-39B374CBD378}" sibTransId="{31FBB12F-802E-45C1-AEE5-D694D2D14365}"/>
    <dgm:cxn modelId="{3923AEBF-EC36-46B2-8B08-20A7C3F388B9}" type="presOf" srcId="{3E90BE86-88FF-416F-A1A3-98EC70536D67}" destId="{65274FA4-F596-4C24-9517-009E829DC4B4}" srcOrd="0" destOrd="0" presId="urn:microsoft.com/office/officeart/2005/8/layout/chevron2"/>
    <dgm:cxn modelId="{EF3A60FA-6D0E-4863-BC74-4282F994086A}" srcId="{09B172FA-4479-401A-A919-CE53B6AC89BB}" destId="{C3F05590-4C0F-48AC-A6D1-C87E1BF7E547}" srcOrd="1" destOrd="0" parTransId="{315A9A95-7BF2-4A42-BE1C-50C6B71B7C5A}" sibTransId="{D34E29B4-B679-4F8A-A18C-BC19FD89BAC4}"/>
    <dgm:cxn modelId="{D7739751-D78C-4D07-ADCE-24A7E63F79B8}" type="presParOf" srcId="{752F6F6C-38B6-400F-804E-E541A9BD4130}" destId="{CB6C9B9B-DC59-4F35-9147-6C48933DF5ED}" srcOrd="0" destOrd="0" presId="urn:microsoft.com/office/officeart/2005/8/layout/chevron2"/>
    <dgm:cxn modelId="{8346E583-07B2-4885-BE8B-2809FE64C3C5}" type="presParOf" srcId="{CB6C9B9B-DC59-4F35-9147-6C48933DF5ED}" destId="{6248BE8B-D572-4F2C-BA74-A385AE00EB67}" srcOrd="0" destOrd="0" presId="urn:microsoft.com/office/officeart/2005/8/layout/chevron2"/>
    <dgm:cxn modelId="{C49BBC5D-13E9-4E3C-A3F6-B7FBAA21E7E8}" type="presParOf" srcId="{CB6C9B9B-DC59-4F35-9147-6C48933DF5ED}" destId="{B54ED194-55BC-4E33-AA79-B41A031088C9}" srcOrd="1" destOrd="0" presId="urn:microsoft.com/office/officeart/2005/8/layout/chevron2"/>
    <dgm:cxn modelId="{6EE8DF70-644A-4E13-AF8B-E11E1FEE4368}" type="presParOf" srcId="{752F6F6C-38B6-400F-804E-E541A9BD4130}" destId="{121C96B0-BDDB-475B-A5BB-B9F85EB2DB68}" srcOrd="1" destOrd="0" presId="urn:microsoft.com/office/officeart/2005/8/layout/chevron2"/>
    <dgm:cxn modelId="{7A762F9E-6646-4D0F-8C9B-D7C93BAFE3DC}" type="presParOf" srcId="{752F6F6C-38B6-400F-804E-E541A9BD4130}" destId="{661F0469-0C29-4B95-861F-9400DD1A36C5}" srcOrd="2" destOrd="0" presId="urn:microsoft.com/office/officeart/2005/8/layout/chevron2"/>
    <dgm:cxn modelId="{114DF786-6FAF-4997-AAF9-0CAE1D4C0E7E}" type="presParOf" srcId="{661F0469-0C29-4B95-861F-9400DD1A36C5}" destId="{9D859571-39E4-49EA-9EA9-D58B6B7663BF}" srcOrd="0" destOrd="0" presId="urn:microsoft.com/office/officeart/2005/8/layout/chevron2"/>
    <dgm:cxn modelId="{4C157836-89E7-4747-927A-25F6A28706AD}" type="presParOf" srcId="{661F0469-0C29-4B95-861F-9400DD1A36C5}" destId="{65274FA4-F596-4C24-9517-009E829DC4B4}" srcOrd="1" destOrd="0" presId="urn:microsoft.com/office/officeart/2005/8/layout/chevron2"/>
    <dgm:cxn modelId="{4EA58527-C33B-42C0-BF01-47A3E806B2BF}" type="presParOf" srcId="{752F6F6C-38B6-400F-804E-E541A9BD4130}" destId="{FE46C7FC-34EA-406A-B351-74BA8B39101A}" srcOrd="3" destOrd="0" presId="urn:microsoft.com/office/officeart/2005/8/layout/chevron2"/>
    <dgm:cxn modelId="{4CFE33F5-31DF-4408-BF9B-CA5DECC37F83}" type="presParOf" srcId="{752F6F6C-38B6-400F-804E-E541A9BD4130}" destId="{71784C0A-E4E0-411B-95D0-250DFCD20308}" srcOrd="4" destOrd="0" presId="urn:microsoft.com/office/officeart/2005/8/layout/chevron2"/>
    <dgm:cxn modelId="{C63F8E84-1695-41E1-AA19-1985775E1EF0}" type="presParOf" srcId="{71784C0A-E4E0-411B-95D0-250DFCD20308}" destId="{7BD8B8C5-E070-40E5-9DEC-38E249B4E0F1}" srcOrd="0" destOrd="0" presId="urn:microsoft.com/office/officeart/2005/8/layout/chevron2"/>
    <dgm:cxn modelId="{FE17F6E7-C264-46D9-A083-FC90361F2E05}" type="presParOf" srcId="{71784C0A-E4E0-411B-95D0-250DFCD20308}" destId="{D8A21BFF-13B9-40FD-A80C-C85B23F553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8BE8B-D572-4F2C-BA74-A385AE00EB67}">
      <dsp:nvSpPr>
        <dsp:cNvPr id="0" name=""/>
        <dsp:cNvSpPr/>
      </dsp:nvSpPr>
      <dsp:spPr>
        <a:xfrm rot="5400000">
          <a:off x="179439" y="225323"/>
          <a:ext cx="1556444" cy="1319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>
              <a:solidFill>
                <a:schemeClr val="tx1"/>
              </a:solidFill>
            </a:rPr>
            <a:t>Erityisen tuen päätös</a:t>
          </a:r>
        </a:p>
      </dsp:txBody>
      <dsp:txXfrm rot="-5400000">
        <a:off x="298001" y="766423"/>
        <a:ext cx="1319321" cy="237123"/>
      </dsp:txXfrm>
    </dsp:sp>
    <dsp:sp modelId="{B54ED194-55BC-4E33-AA79-B41A031088C9}">
      <dsp:nvSpPr>
        <dsp:cNvPr id="0" name=""/>
        <dsp:cNvSpPr/>
      </dsp:nvSpPr>
      <dsp:spPr>
        <a:xfrm rot="5400000">
          <a:off x="4378611" y="-2324172"/>
          <a:ext cx="1570171" cy="62185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Perusteluna: lakiviittaus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1" kern="1200" dirty="0"/>
            <a:t>Perustelu: </a:t>
          </a:r>
          <a:r>
            <a:rPr lang="fi-FI" sz="1800" kern="1200" dirty="0"/>
            <a:t>asiantuntijalausunnot (POL 17 § 4 mom.)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Huoltajan/lapsen kuuleminen</a:t>
          </a:r>
        </a:p>
      </dsp:txBody>
      <dsp:txXfrm rot="-5400000">
        <a:off x="2054440" y="76648"/>
        <a:ext cx="6141866" cy="1416873"/>
      </dsp:txXfrm>
    </dsp:sp>
    <dsp:sp modelId="{9D859571-39E4-49EA-9EA9-D58B6B7663BF}">
      <dsp:nvSpPr>
        <dsp:cNvPr id="0" name=""/>
        <dsp:cNvSpPr/>
      </dsp:nvSpPr>
      <dsp:spPr>
        <a:xfrm rot="5400000">
          <a:off x="237354" y="3113759"/>
          <a:ext cx="1440613" cy="114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solidFill>
                <a:schemeClr val="tx1"/>
              </a:solidFill>
            </a:rPr>
            <a:t>Esiopetus</a:t>
          </a:r>
        </a:p>
      </dsp:txBody>
      <dsp:txXfrm rot="-5400000">
        <a:off x="382874" y="3543028"/>
        <a:ext cx="1149575" cy="291038"/>
      </dsp:txXfrm>
    </dsp:sp>
    <dsp:sp modelId="{65274FA4-F596-4C24-9517-009E829DC4B4}">
      <dsp:nvSpPr>
        <dsp:cNvPr id="0" name=""/>
        <dsp:cNvSpPr/>
      </dsp:nvSpPr>
      <dsp:spPr>
        <a:xfrm rot="5400000">
          <a:off x="4546777" y="-797002"/>
          <a:ext cx="1292493" cy="61933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b="1" kern="1200" dirty="0"/>
            <a:t>Perustuu</a:t>
          </a:r>
          <a:r>
            <a:rPr lang="fi-FI" sz="2000" kern="1200" dirty="0"/>
            <a:t> (pedagogisessa selvityksessä tuotettuun tietoon ja) erityisen tuen päätöksen sisältöön</a:t>
          </a:r>
        </a:p>
      </dsp:txBody>
      <dsp:txXfrm rot="-5400000">
        <a:off x="2096347" y="1716522"/>
        <a:ext cx="6130259" cy="1166305"/>
      </dsp:txXfrm>
    </dsp:sp>
    <dsp:sp modelId="{7BD8B8C5-E070-40E5-9DEC-38E249B4E0F1}">
      <dsp:nvSpPr>
        <dsp:cNvPr id="0" name=""/>
        <dsp:cNvSpPr/>
      </dsp:nvSpPr>
      <dsp:spPr>
        <a:xfrm rot="5400000">
          <a:off x="186583" y="1672150"/>
          <a:ext cx="1542156" cy="11930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solidFill>
                <a:schemeClr val="tx1"/>
              </a:solidFill>
            </a:rPr>
            <a:t>HOJKS</a:t>
          </a:r>
        </a:p>
      </dsp:txBody>
      <dsp:txXfrm rot="-5400000">
        <a:off x="361149" y="2094098"/>
        <a:ext cx="1193025" cy="349131"/>
      </dsp:txXfrm>
    </dsp:sp>
    <dsp:sp modelId="{D8A21BFF-13B9-40FD-A80C-C85B23F5537C}">
      <dsp:nvSpPr>
        <dsp:cNvPr id="0" name=""/>
        <dsp:cNvSpPr/>
      </dsp:nvSpPr>
      <dsp:spPr>
        <a:xfrm rot="5400000" flipH="1">
          <a:off x="4618648" y="571724"/>
          <a:ext cx="1255941" cy="6300553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1" kern="1200" dirty="0"/>
            <a:t>HOJKS kertoo</a:t>
          </a:r>
          <a:r>
            <a:rPr lang="fi-FI" sz="1800" kern="1200" dirty="0"/>
            <a:t>, kuinka käytännössä erityinen tuki toteutuu esiopetuksessa</a:t>
          </a:r>
        </a:p>
      </dsp:txBody>
      <dsp:txXfrm rot="-5400000">
        <a:off x="2096342" y="3155340"/>
        <a:ext cx="6239243" cy="1133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FAE9C-1D51-4691-913B-DF78C7C63114}" type="datetimeFigureOut">
              <a:rPr lang="fi-FI" smtClean="0"/>
              <a:t>16.11.2021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86AEB-A6A6-4714-976F-306419DAFD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415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0DCD5-77D3-4F91-94EF-446F84FD4956}" type="datetimeFigureOut">
              <a:rPr lang="fi-FI" smtClean="0"/>
              <a:t>16.11.2021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468D9-13A6-4E71-8717-81AB80A6A8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10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37958-751F-6746-9BD0-6263F9039ADA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3971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37958-751F-6746-9BD0-6263F9039ADA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238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37958-751F-6746-9BD0-6263F9039ADA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638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pPr eaLnBrk="1" hangingPunct="1">
              <a:spcBef>
                <a:spcPct val="0"/>
              </a:spcBef>
            </a:pPr>
            <a:endParaRPr lang="fi-FI" alt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37958-751F-6746-9BD0-6263F9039ADA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72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37958-751F-6746-9BD0-6263F9039ADA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125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dia Valt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6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2036064" y="2648077"/>
            <a:ext cx="789432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954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118943-85AA-4814-8481-33CA64625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C1C741-92D6-40DD-ABE2-4805F7D7C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767DE8-195E-4624-8FB0-4A44230EB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AC82B6E-A228-4088-9AAA-A5AC55E3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8884-2E50-4B0F-883E-7394D504A4A6}" type="datetimeFigureOut">
              <a:rPr lang="fi-FI" smtClean="0"/>
              <a:t>16.11.2021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124884B-712E-4266-99ED-3BF44936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C413E07-B18A-40A6-A6E1-4AB6BD56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9AED-B026-4360-8EAC-DB02E1FB64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954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dia Valteri ja O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Valterin logo ja Opetushallituks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7" name="Otsikko 2"/>
          <p:cNvSpPr>
            <a:spLocks noGrp="1"/>
          </p:cNvSpPr>
          <p:nvPr>
            <p:ph type="title"/>
          </p:nvPr>
        </p:nvSpPr>
        <p:spPr>
          <a:xfrm>
            <a:off x="2036064" y="2648077"/>
            <a:ext cx="789432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839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2188424" y="2621451"/>
            <a:ext cx="8854440" cy="968106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590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"/>
          </p:nvPr>
        </p:nvSpPr>
        <p:spPr>
          <a:xfrm>
            <a:off x="1386840" y="1606365"/>
            <a:ext cx="8854440" cy="385542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Otsikko 1"/>
          <p:cNvSpPr>
            <a:spLocks noGrp="1"/>
          </p:cNvSpPr>
          <p:nvPr>
            <p:ph type="title"/>
          </p:nvPr>
        </p:nvSpPr>
        <p:spPr>
          <a:xfrm>
            <a:off x="1386840" y="626383"/>
            <a:ext cx="8854440" cy="968106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288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9" name="Sisällön paikkamerkki 3"/>
          <p:cNvSpPr>
            <a:spLocks noGrp="1"/>
          </p:cNvSpPr>
          <p:nvPr>
            <p:ph sz="half" idx="2"/>
          </p:nvPr>
        </p:nvSpPr>
        <p:spPr>
          <a:xfrm>
            <a:off x="1386840" y="1609791"/>
            <a:ext cx="4053839" cy="386199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Sisällön paikkamerkki 5"/>
          <p:cNvSpPr>
            <a:spLocks noGrp="1"/>
          </p:cNvSpPr>
          <p:nvPr>
            <p:ph sz="quarter" idx="4"/>
          </p:nvPr>
        </p:nvSpPr>
        <p:spPr>
          <a:xfrm>
            <a:off x="5814060" y="1609791"/>
            <a:ext cx="4419600" cy="386199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Trebuchet MS" panose="020B0603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1386840" y="626383"/>
            <a:ext cx="8854440" cy="968106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62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Kuvan paikkamerkki 2"/>
          <p:cNvSpPr>
            <a:spLocks noGrp="1"/>
          </p:cNvSpPr>
          <p:nvPr>
            <p:ph type="pic" idx="16" hasCustomPrompt="1"/>
          </p:nvPr>
        </p:nvSpPr>
        <p:spPr>
          <a:xfrm>
            <a:off x="6825599" y="1799043"/>
            <a:ext cx="3204241" cy="2427201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100" baseline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klikkaamalla tai poista elementti</a:t>
            </a:r>
          </a:p>
        </p:txBody>
      </p:sp>
      <p:sp>
        <p:nvSpPr>
          <p:cNvPr id="9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14" name="Sisällön paikkamerkki 2"/>
          <p:cNvSpPr>
            <a:spLocks noGrp="1"/>
          </p:cNvSpPr>
          <p:nvPr>
            <p:ph idx="1"/>
          </p:nvPr>
        </p:nvSpPr>
        <p:spPr>
          <a:xfrm>
            <a:off x="1386840" y="1606743"/>
            <a:ext cx="5110339" cy="38024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>
              <a:defRPr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1386840" y="626383"/>
            <a:ext cx="8854440" cy="968106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56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 kuvakaapp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09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 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38"/>
          <a:stretch/>
        </p:blipFill>
        <p:spPr>
          <a:xfrm>
            <a:off x="-1" y="0"/>
            <a:ext cx="12192001" cy="5812972"/>
          </a:xfrm>
          <a:prstGeom prst="rect">
            <a:avLst/>
          </a:prstGeom>
        </p:spPr>
      </p:pic>
      <p:sp>
        <p:nvSpPr>
          <p:cNvPr id="8" name="Otsikko 5"/>
          <p:cNvSpPr>
            <a:spLocks noGrp="1"/>
          </p:cNvSpPr>
          <p:nvPr>
            <p:ph type="title" hasCustomPrompt="1"/>
          </p:nvPr>
        </p:nvSpPr>
        <p:spPr>
          <a:xfrm>
            <a:off x="3282044" y="3227774"/>
            <a:ext cx="2193877" cy="898902"/>
          </a:xfrm>
          <a:prstGeom prst="rect">
            <a:avLst/>
          </a:prstGeom>
        </p:spPr>
        <p:txBody>
          <a:bodyPr/>
          <a:lstStyle>
            <a:lvl1pPr>
              <a:defRPr b="1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Kiitos!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sz="half" idx="14" hasCustomPrompt="1"/>
          </p:nvPr>
        </p:nvSpPr>
        <p:spPr>
          <a:xfrm>
            <a:off x="6096000" y="2858190"/>
            <a:ext cx="3701929" cy="17434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Raleway" panose="020B00030301010600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latin typeface="Raleway" panose="020B00030301010600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Raleway" panose="020B00030301010600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Raleway" panose="020B00030301010600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i-FI" dirty="0"/>
              <a:t>Ohjaava opettaja Matti Meikäläinen</a:t>
            </a:r>
          </a:p>
          <a:p>
            <a:pPr lvl="0"/>
            <a:r>
              <a:rPr lang="fi-FI" dirty="0" err="1"/>
              <a:t>Oppimis</a:t>
            </a:r>
            <a:r>
              <a:rPr lang="fi-FI" dirty="0"/>
              <a:t>- ja ohjauskeskus Valteri</a:t>
            </a:r>
          </a:p>
          <a:p>
            <a:pPr lvl="0"/>
            <a:r>
              <a:rPr lang="fi-FI" dirty="0"/>
              <a:t>0295 33 0000</a:t>
            </a:r>
          </a:p>
          <a:p>
            <a:pPr lvl="0"/>
            <a:r>
              <a:rPr lang="fi-FI" dirty="0"/>
              <a:t>matti.meikalainen@valteri.fi</a:t>
            </a:r>
          </a:p>
        </p:txBody>
      </p:sp>
      <p:sp>
        <p:nvSpPr>
          <p:cNvPr id="7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5684641" y="2702131"/>
            <a:ext cx="103895" cy="1739241"/>
          </a:xfrm>
          <a:prstGeom prst="rect">
            <a:avLst/>
          </a:prstGeom>
          <a:solidFill>
            <a:srgbClr val="FFD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0" dirty="0"/>
          </a:p>
        </p:txBody>
      </p:sp>
    </p:spTree>
    <p:extLst>
      <p:ext uri="{BB962C8B-B14F-4D97-AF65-F5344CB8AC3E}">
        <p14:creationId xmlns:p14="http://schemas.microsoft.com/office/powerpoint/2010/main" val="27174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38"/>
          <a:stretch/>
        </p:blipFill>
        <p:spPr>
          <a:xfrm>
            <a:off x="-1" y="0"/>
            <a:ext cx="12192001" cy="5812972"/>
          </a:xfrm>
          <a:prstGeom prst="rect">
            <a:avLst/>
          </a:prstGeom>
        </p:spPr>
      </p:pic>
      <p:sp>
        <p:nvSpPr>
          <p:cNvPr id="8" name="Otsikko 5"/>
          <p:cNvSpPr>
            <a:spLocks noGrp="1"/>
          </p:cNvSpPr>
          <p:nvPr>
            <p:ph type="title" hasCustomPrompt="1"/>
          </p:nvPr>
        </p:nvSpPr>
        <p:spPr>
          <a:xfrm>
            <a:off x="3282044" y="3227774"/>
            <a:ext cx="2193877" cy="898902"/>
          </a:xfrm>
          <a:prstGeom prst="rect">
            <a:avLst/>
          </a:prstGeom>
        </p:spPr>
        <p:txBody>
          <a:bodyPr/>
          <a:lstStyle>
            <a:lvl1pPr>
              <a:defRPr b="1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Kiitos!</a:t>
            </a:r>
          </a:p>
        </p:txBody>
      </p:sp>
      <p:sp>
        <p:nvSpPr>
          <p:cNvPr id="7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9" name="Kuvan paikkamerkki 2"/>
          <p:cNvSpPr>
            <a:spLocks noGrp="1"/>
          </p:cNvSpPr>
          <p:nvPr>
            <p:ph type="pic" idx="16" hasCustomPrompt="1"/>
          </p:nvPr>
        </p:nvSpPr>
        <p:spPr>
          <a:xfrm>
            <a:off x="6146749" y="2410691"/>
            <a:ext cx="3044752" cy="2167247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100" baseline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klikkaamalla tai poista elementti</a:t>
            </a:r>
          </a:p>
        </p:txBody>
      </p:sp>
      <p:sp>
        <p:nvSpPr>
          <p:cNvPr id="14" name="Suorakulmio 13"/>
          <p:cNvSpPr/>
          <p:nvPr userDrawn="1"/>
        </p:nvSpPr>
        <p:spPr>
          <a:xfrm>
            <a:off x="5684641" y="2702131"/>
            <a:ext cx="103895" cy="1739241"/>
          </a:xfrm>
          <a:prstGeom prst="rect">
            <a:avLst/>
          </a:prstGeom>
          <a:solidFill>
            <a:srgbClr val="FFD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0" dirty="0"/>
          </a:p>
        </p:txBody>
      </p:sp>
    </p:spTree>
    <p:extLst>
      <p:ext uri="{BB962C8B-B14F-4D97-AF65-F5344CB8AC3E}">
        <p14:creationId xmlns:p14="http://schemas.microsoft.com/office/powerpoint/2010/main" val="66058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ruutu 10"/>
          <p:cNvSpPr txBox="1"/>
          <p:nvPr userDrawn="1"/>
        </p:nvSpPr>
        <p:spPr>
          <a:xfrm>
            <a:off x="10517218" y="6170357"/>
            <a:ext cx="1758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>
                <a:solidFill>
                  <a:schemeClr val="bg1"/>
                </a:solidFill>
                <a:latin typeface="Amatic" panose="02000803000000000000" pitchFamily="2" charset="0"/>
              </a:rPr>
              <a:t>www.otf2017.fi</a:t>
            </a:r>
            <a:endParaRPr lang="fi-FI" sz="2000" dirty="0">
              <a:solidFill>
                <a:schemeClr val="bg1"/>
              </a:solidFill>
              <a:latin typeface="Amatic" panose="020008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3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93" r:id="rId3"/>
    <p:sldLayoutId id="2147483690" r:id="rId4"/>
    <p:sldLayoutId id="2147483691" r:id="rId5"/>
    <p:sldLayoutId id="2147483692" r:id="rId6"/>
    <p:sldLayoutId id="2147483688" r:id="rId7"/>
    <p:sldLayoutId id="2147483682" r:id="rId8"/>
    <p:sldLayoutId id="2147483694" r:id="rId9"/>
    <p:sldLayoutId id="214748369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h.fi/fi/koulutus-ja-tutkinnot/paatos-erityisesta-tuesta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h.fi/fi/koulutus-ja-tutkinnot/paatos-erityisesta-tuest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lteri.fi/pedagogisen-kirjoittamisen-abc/?fbclid=IwAR3wwSzDASzCBG2tKGGSx9QQHGr0t2LZQln95PPaLkhUGoQYiJNPbKY9BK4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pimisentuenfoorumi.fi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h.fi/fi/koulutus-ja-tutkinnot/paatos-erityisesta-tuesta" TargetMode="External"/><Relationship Id="rId3" Type="http://schemas.openxmlformats.org/officeDocument/2006/relationships/hyperlink" Target="https://www.finlex.fi/fi/laki/ajantasa/1998/19980852" TargetMode="External"/><Relationship Id="rId7" Type="http://schemas.openxmlformats.org/officeDocument/2006/relationships/hyperlink" Target="https://finlex.fi/fi/laki/alkup/2020/20201214" TargetMode="External"/><Relationship Id="rId2" Type="http://schemas.openxmlformats.org/officeDocument/2006/relationships/hyperlink" Target="https://www.finlex.fi/fi/laki/ajantasa/1998/1998062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h.fi/sites/default/files/documents/esiopetuksen_opetussuunnitelman_perusteet_2014.pdf" TargetMode="External"/><Relationship Id="rId11" Type="http://schemas.openxmlformats.org/officeDocument/2006/relationships/hyperlink" Target="https://vip-verkosto.fi/" TargetMode="External"/><Relationship Id="rId5" Type="http://schemas.openxmlformats.org/officeDocument/2006/relationships/hyperlink" Target="https://www.oph.fi/fi/koulutus-ja-tutkinnot/perusopetuksen-opetussuunnitelmien-perusteet" TargetMode="External"/><Relationship Id="rId10" Type="http://schemas.openxmlformats.org/officeDocument/2006/relationships/hyperlink" Target="https://www.oph.fi/fi/koulutus-ja-tutkinnot/pidennetty-oppivelvollisuus" TargetMode="External"/><Relationship Id="rId4" Type="http://schemas.openxmlformats.org/officeDocument/2006/relationships/hyperlink" Target="https://www.finlex.fi/fi/laki/alkup/2012/20120422" TargetMode="External"/><Relationship Id="rId9" Type="http://schemas.openxmlformats.org/officeDocument/2006/relationships/hyperlink" Target="https://www.oph.fi/fi/koulutus-ja-tutkinnot/erityinen-tuk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2434279" y="2673502"/>
            <a:ext cx="7873746" cy="1325563"/>
          </a:xfrm>
        </p:spPr>
        <p:txBody>
          <a:bodyPr/>
          <a:lstStyle/>
          <a:p>
            <a:pPr algn="ctr"/>
            <a:r>
              <a:rPr lang="fi-FI" sz="4000" dirty="0"/>
              <a:t>Erityinen tuki esiopetuksessa</a:t>
            </a:r>
            <a:br>
              <a:rPr lang="fi-FI" sz="4000" dirty="0"/>
            </a:br>
            <a:br>
              <a:rPr lang="fi-FI" sz="4000" dirty="0"/>
            </a:br>
            <a:b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36686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Otsikko 1">
            <a:extLst>
              <a:ext uri="{FF2B5EF4-FFF2-40B4-BE49-F238E27FC236}">
                <a16:creationId xmlns:a16="http://schemas.microsoft.com/office/drawing/2014/main" id="{485C7877-D25E-4AF2-9D69-192323A8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59" y="433581"/>
            <a:ext cx="10141261" cy="968106"/>
          </a:xfrm>
        </p:spPr>
        <p:txBody>
          <a:bodyPr/>
          <a:lstStyle/>
          <a:p>
            <a:r>
              <a:rPr lang="fi-FI" altLang="fi-FI" sz="3600" b="1" dirty="0">
                <a:latin typeface="+mn-lt"/>
              </a:rPr>
              <a:t>Huoltajan ja lapsen / oppilaan kuuleminen</a:t>
            </a:r>
          </a:p>
        </p:txBody>
      </p:sp>
      <p:sp>
        <p:nvSpPr>
          <p:cNvPr id="80899" name="Sisällön paikkamerkki 2">
            <a:extLst>
              <a:ext uri="{FF2B5EF4-FFF2-40B4-BE49-F238E27FC236}">
                <a16:creationId xmlns:a16="http://schemas.microsoft.com/office/drawing/2014/main" id="{EAE622D9-9139-43DF-9AD4-C9D3EBB705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3384" y="1496937"/>
            <a:ext cx="10985500" cy="4106863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•"/>
            </a:pPr>
            <a:r>
              <a:rPr lang="fi-FI" altLang="fi-FI" sz="3200" dirty="0"/>
              <a:t>Oppilaan tukeen liittyvien hallintopäätösten tekijät määritellään opetuksen järjestäjän johtosäännössä.</a:t>
            </a:r>
          </a:p>
          <a:p>
            <a:pPr>
              <a:buFontTx/>
              <a:buChar char="•"/>
            </a:pPr>
            <a:endParaRPr lang="fi-FI" altLang="fi-FI" sz="3200" dirty="0"/>
          </a:p>
          <a:p>
            <a:pPr>
              <a:buFontTx/>
              <a:buChar char="•"/>
            </a:pPr>
            <a:r>
              <a:rPr lang="fi-FI" sz="3200" dirty="0"/>
              <a:t>Kuulemista tarvitaan silloin, kun ollaan tekemässä </a:t>
            </a:r>
            <a:r>
              <a:rPr lang="fi-FI" sz="3200" b="1" dirty="0"/>
              <a:t>hallintolain</a:t>
            </a:r>
            <a:r>
              <a:rPr lang="fi-FI" sz="3200" dirty="0"/>
              <a:t> mukaista päätöstä, esimerkiksi erityisen tuen päätöstä.</a:t>
            </a:r>
          </a:p>
          <a:p>
            <a:pPr marL="0" indent="0">
              <a:buNone/>
            </a:pPr>
            <a:endParaRPr lang="fi-FI" sz="3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fi-FI" altLang="fi-FI" sz="3200" dirty="0"/>
              <a:t>Ennen erityistä tukea koskevan  päätöksen tekemistä opetuksen järjestäjän on </a:t>
            </a:r>
          </a:p>
          <a:p>
            <a:pPr marL="0" indent="0">
              <a:buNone/>
            </a:pPr>
            <a:r>
              <a:rPr lang="fi-FI" altLang="fi-FI" sz="3200" dirty="0"/>
              <a:t>	-</a:t>
            </a:r>
            <a:r>
              <a:rPr lang="fi-FI" altLang="fi-FI" sz="3200" u="sng" dirty="0"/>
              <a:t>aina</a:t>
            </a:r>
            <a:r>
              <a:rPr lang="fi-FI" altLang="fi-FI" sz="3200" dirty="0"/>
              <a:t> kuultava huoltajaa ja lasta/oppilasta ja tämän huoltajaa tai laillista edustajaa </a:t>
            </a:r>
          </a:p>
          <a:p>
            <a:pPr marL="0" indent="0">
              <a:buNone/>
            </a:pPr>
            <a:r>
              <a:rPr lang="fi-FI" altLang="fi-FI" sz="3200" dirty="0"/>
              <a:t>	-tehtävä lapsesta/oppilaasta pedagoginen selvitys (poikkeus POL 17 § 4 mom.)</a:t>
            </a:r>
          </a:p>
          <a:p>
            <a:pPr marL="0" indent="0">
              <a:buNone/>
            </a:pPr>
            <a:endParaRPr lang="fi-FI" altLang="fi-FI" sz="2000" dirty="0"/>
          </a:p>
          <a:p>
            <a:pPr marL="0" indent="0">
              <a:buNone/>
            </a:pPr>
            <a:endParaRPr lang="fi-FI" altLang="fi-FI" sz="2000" dirty="0"/>
          </a:p>
          <a:p>
            <a:pPr marL="0" indent="0">
              <a:buNone/>
            </a:pPr>
            <a:endParaRPr lang="fi-FI" altLang="fi-FI" sz="2000" dirty="0"/>
          </a:p>
          <a:p>
            <a:pPr marL="0" indent="0">
              <a:buNone/>
            </a:pPr>
            <a:r>
              <a:rPr lang="fi-FI" altLang="fi-FI" sz="2000" dirty="0"/>
              <a:t>LÄHDE: </a:t>
            </a:r>
            <a:r>
              <a:rPr lang="fi-FI" altLang="fi-FI" sz="2000" dirty="0">
                <a:hlinkClick r:id="rId2"/>
              </a:rPr>
              <a:t>https://www.oph.fi/fi/koulutus-ja-tutkinnot/paatos-erityisesta-tuesta</a:t>
            </a:r>
            <a:endParaRPr lang="fi-FI" altLang="fi-FI" sz="2000" dirty="0"/>
          </a:p>
          <a:p>
            <a:pPr marL="0" indent="0">
              <a:buNone/>
            </a:pPr>
            <a:endParaRPr lang="fi-FI" altLang="fi-FI" sz="2000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08AE8E-6C6F-40BF-BA57-B5E7BE6E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470333" y="6211958"/>
            <a:ext cx="9966758" cy="345859"/>
          </a:xfrm>
        </p:spPr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33566" y="1150027"/>
            <a:ext cx="11924867" cy="4307548"/>
          </a:xfrm>
        </p:spPr>
        <p:txBody>
          <a:bodyPr/>
          <a:lstStyle/>
          <a:p>
            <a:pPr marL="285750" indent="-285750"/>
            <a:r>
              <a:rPr lang="fi-FI" sz="2000" dirty="0">
                <a:solidFill>
                  <a:srgbClr val="000000"/>
                </a:solidFill>
                <a:latin typeface="+mj-lt"/>
              </a:rPr>
              <a:t>Tiedoksiannon kuulemistilaisuudesta voi lähettää tavallisella kirjeellä. Selkeintä on, että kutsu kuulemiseen esitetään tavalla, </a:t>
            </a:r>
            <a:r>
              <a:rPr lang="fi-FI" sz="2000" b="1" dirty="0">
                <a:solidFill>
                  <a:srgbClr val="000000"/>
                </a:solidFill>
                <a:latin typeface="+mj-lt"/>
              </a:rPr>
              <a:t>joka on todennettavissa jälkeenpäin</a:t>
            </a:r>
            <a:r>
              <a:rPr lang="fi-FI" sz="2000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pPr marL="285750" indent="-285750"/>
            <a:r>
              <a:rPr lang="fi-FI" sz="2000" b="1" dirty="0">
                <a:solidFill>
                  <a:srgbClr val="000000"/>
                </a:solidFill>
                <a:latin typeface="+mj-lt"/>
              </a:rPr>
              <a:t>Huoltajalle </a:t>
            </a:r>
            <a:r>
              <a:rPr lang="fi-FI" sz="2000" dirty="0">
                <a:latin typeface="+mj-lt"/>
                <a:ea typeface="Times New Roman" panose="02020603050405020304" pitchFamily="18" charset="0"/>
              </a:rPr>
              <a:t>on ilmoitettava kuulemisen tarkoitus (</a:t>
            </a:r>
            <a:r>
              <a:rPr lang="fi-FI" sz="2000" dirty="0">
                <a:solidFill>
                  <a:srgbClr val="000000"/>
                </a:solidFill>
                <a:latin typeface="+mj-lt"/>
              </a:rPr>
              <a:t>esimerkiksi keskustelu erityisen tuen päätöksen tekemisestä tai tarkistamisesta) </a:t>
            </a:r>
            <a:r>
              <a:rPr lang="fi-FI" sz="2000" dirty="0">
                <a:latin typeface="+mj-lt"/>
                <a:ea typeface="Times New Roman" panose="02020603050405020304" pitchFamily="18" charset="0"/>
              </a:rPr>
              <a:t>ja siihen varattu määräaika sekä toimitettava kuulemisen kohteena olevat asiakirjat alkuperäisinä tai jäljennöksinä taikka varattava muutoin tilaisuus tutustua niihin. </a:t>
            </a:r>
          </a:p>
          <a:p>
            <a:pPr marL="285750" indent="-285750"/>
            <a:r>
              <a:rPr lang="fi-FI" sz="2000" b="1" dirty="0">
                <a:solidFill>
                  <a:srgbClr val="000000"/>
                </a:solidFill>
              </a:rPr>
              <a:t>Kuulemisen tarkoituksena on antaa (lapselle ja) huoltajille mahdollisuus kertoa oma mielipiteensä </a:t>
            </a:r>
            <a:r>
              <a:rPr lang="fi-FI" sz="2000" b="1" u="sng" dirty="0">
                <a:solidFill>
                  <a:srgbClr val="000000"/>
                </a:solidFill>
              </a:rPr>
              <a:t>tehtävästä ratkaisusta </a:t>
            </a:r>
            <a:r>
              <a:rPr lang="fi-FI" sz="2000" b="1" dirty="0">
                <a:solidFill>
                  <a:srgbClr val="000000"/>
                </a:solidFill>
              </a:rPr>
              <a:t>sekä selvittää mitä suunnitteilla oleva päätös käytännössä tarkoittaa. </a:t>
            </a:r>
            <a:endParaRPr lang="fi-FI" sz="2000" dirty="0">
              <a:latin typeface="+mj-lt"/>
              <a:ea typeface="Times New Roman" panose="02020603050405020304" pitchFamily="18" charset="0"/>
            </a:endParaRPr>
          </a:p>
          <a:p>
            <a:pPr marL="285750" indent="-285750"/>
            <a:r>
              <a:rPr lang="fi-FI" sz="2000" dirty="0">
                <a:solidFill>
                  <a:srgbClr val="000000"/>
                </a:solidFill>
                <a:latin typeface="+mj-lt"/>
              </a:rPr>
              <a:t>Opetuksen järjestäjän on koetettava löytää yhteisymmärrys oppilaan ja huoltajan kanssa, mutta myös oikeus ja velvollisuus tehdä päätös </a:t>
            </a:r>
            <a:r>
              <a:rPr lang="fi-FI" sz="2000" b="1" dirty="0">
                <a:solidFill>
                  <a:srgbClr val="000000"/>
                </a:solidFill>
                <a:highlight>
                  <a:srgbClr val="FFFF00"/>
                </a:highlight>
                <a:latin typeface="+mj-lt"/>
              </a:rPr>
              <a:t>lapsen edun mukaisesti</a:t>
            </a:r>
            <a:r>
              <a:rPr lang="fi-FI" sz="2000" dirty="0">
                <a:solidFill>
                  <a:srgbClr val="000000"/>
                </a:solidFill>
                <a:latin typeface="+mj-lt"/>
              </a:rPr>
              <a:t>, vaikka vastoin huoltajan tahtoa. </a:t>
            </a:r>
          </a:p>
          <a:p>
            <a:pPr marL="285750" indent="-285750"/>
            <a:r>
              <a:rPr lang="fi-FI" sz="2000" u="sng" dirty="0">
                <a:latin typeface="+mj-lt"/>
              </a:rPr>
              <a:t>Kuulemisesta voidaan tehdä erillinen muistio</a:t>
            </a:r>
            <a:r>
              <a:rPr lang="fi-FI" sz="2000" dirty="0">
                <a:latin typeface="+mj-lt"/>
              </a:rPr>
              <a:t>. Pedagogiseen selvitykseen kirjataan kuulemisen päiväys ja ketä on kuultu. 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</a:endParaRPr>
          </a:p>
          <a:p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276368" y="181921"/>
            <a:ext cx="9955767" cy="968106"/>
          </a:xfrm>
        </p:spPr>
        <p:txBody>
          <a:bodyPr/>
          <a:lstStyle/>
          <a:p>
            <a:r>
              <a:rPr lang="fi-FI" dirty="0">
                <a:latin typeface="+mn-lt"/>
              </a:rPr>
              <a:t>Lapsen / oppilaan ja huoltajan kuuleminen</a:t>
            </a:r>
          </a:p>
        </p:txBody>
      </p:sp>
    </p:spTree>
    <p:extLst>
      <p:ext uri="{BB962C8B-B14F-4D97-AF65-F5344CB8AC3E}">
        <p14:creationId xmlns:p14="http://schemas.microsoft.com/office/powerpoint/2010/main" val="1144665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531AB7E-BE63-42EF-842D-CFFD0FE5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30B5E6C1-8A9C-4142-AD48-844233A9EF47}"/>
              </a:ext>
            </a:extLst>
          </p:cNvPr>
          <p:cNvSpPr/>
          <p:nvPr/>
        </p:nvSpPr>
        <p:spPr>
          <a:xfrm>
            <a:off x="1666875" y="1238250"/>
            <a:ext cx="8391525" cy="361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200" dirty="0">
                <a:solidFill>
                  <a:schemeClr val="tx1"/>
                </a:solidFill>
                <a:cs typeface="Arial" panose="020B0604020202020204" pitchFamily="34" charset="0"/>
              </a:rPr>
              <a:t>Erityisen tuen päätöksessä päätetään useista lapsen oikeusturvan tai resurssien käytön kannalta keskeisistä asioista.</a:t>
            </a:r>
          </a:p>
        </p:txBody>
      </p:sp>
    </p:spTree>
    <p:extLst>
      <p:ext uri="{BB962C8B-B14F-4D97-AF65-F5344CB8AC3E}">
        <p14:creationId xmlns:p14="http://schemas.microsoft.com/office/powerpoint/2010/main" val="858876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9306" y="1030632"/>
            <a:ext cx="11602719" cy="385542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fi-FI" sz="9600" dirty="0"/>
              <a:t>Erityisen tuen antamiseksi esiopetuksen järjestäjän tulee tehdä kirjallinen päätös (POL 17 § 2 mom.). </a:t>
            </a:r>
          </a:p>
          <a:p>
            <a:pPr>
              <a:spcAft>
                <a:spcPts val="600"/>
              </a:spcAft>
            </a:pPr>
            <a:r>
              <a:rPr lang="fi-FI" sz="9600" dirty="0"/>
              <a:t>Ennen erityistä tukea koskevan päätöksen tekemistä opetuksen järjestäjän on kuultava lasta ja huoltajaa (POL 17 § 3 mom.). </a:t>
            </a:r>
          </a:p>
          <a:p>
            <a:pPr>
              <a:spcAft>
                <a:spcPts val="600"/>
              </a:spcAft>
            </a:pPr>
            <a:r>
              <a:rPr lang="fi-FI" sz="9600" dirty="0"/>
              <a:t>Päätös tehdään hallintolain (434/2003) mukaisesti. </a:t>
            </a:r>
          </a:p>
          <a:p>
            <a:pPr>
              <a:spcAft>
                <a:spcPts val="600"/>
              </a:spcAft>
            </a:pPr>
            <a:r>
              <a:rPr lang="fi-FI" sz="9600" b="0" i="0" dirty="0">
                <a:solidFill>
                  <a:srgbClr val="000A48"/>
                </a:solidFill>
                <a:effectLst/>
                <a:highlight>
                  <a:srgbClr val="FFFF00"/>
                </a:highlight>
                <a:latin typeface="+mn-lt"/>
              </a:rPr>
              <a:t>Erityisen tuen päätöksessä päätetään useista oppilaan oikeusturvan tai resurssien käytön kannalta keskeisistä asioista.</a:t>
            </a:r>
            <a:endParaRPr lang="fi-FI" sz="9600" dirty="0">
              <a:highlight>
                <a:srgbClr val="FFFF00"/>
              </a:highlight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fi-FI" sz="9600" dirty="0"/>
              <a:t>Päätökseen on liitettävä valitusosoitus, koska huoltajat voivat hakea siihen muutosta valittamalla (POL 42 § 2 mom.).</a:t>
            </a:r>
          </a:p>
          <a:p>
            <a:pPr>
              <a:spcAft>
                <a:spcPts val="600"/>
              </a:spcAft>
            </a:pPr>
            <a:r>
              <a:rPr lang="fi-FI" sz="9600" dirty="0"/>
              <a:t>Päätös on aina perusteltava (HL 45 § 1mom.).</a:t>
            </a:r>
          </a:p>
          <a:p>
            <a:pPr>
              <a:spcAft>
                <a:spcPts val="600"/>
              </a:spcAft>
            </a:pPr>
            <a:endParaRPr lang="fi-FI" altLang="fi-FI" sz="9600" dirty="0"/>
          </a:p>
          <a:p>
            <a:pPr marL="0" indent="0">
              <a:spcAft>
                <a:spcPts val="600"/>
              </a:spcAft>
              <a:buNone/>
            </a:pPr>
            <a:r>
              <a:rPr lang="fi-FI" altLang="fi-FI" sz="9600" dirty="0"/>
              <a:t>Katso lisää </a:t>
            </a:r>
            <a:r>
              <a:rPr lang="fi-FI" altLang="fi-FI" sz="9600" dirty="0">
                <a:hlinkClick r:id="rId3"/>
              </a:rPr>
              <a:t>https://www.oph.fi/fi/koulutus-ja-tutkinnot/paatos-erityisesta-tuesta</a:t>
            </a:r>
            <a:endParaRPr lang="fi-FI" altLang="fi-FI" sz="9600" dirty="0"/>
          </a:p>
          <a:p>
            <a:pPr marL="0" indent="0">
              <a:spcAft>
                <a:spcPts val="600"/>
              </a:spcAft>
              <a:buNone/>
            </a:pPr>
            <a:endParaRPr lang="fi-FI" alt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9974" y="189526"/>
            <a:ext cx="8854440" cy="968106"/>
          </a:xfrm>
        </p:spPr>
        <p:txBody>
          <a:bodyPr/>
          <a:lstStyle/>
          <a:p>
            <a:r>
              <a:rPr lang="fi-FI" dirty="0"/>
              <a:t>Erityisen tuen päätös</a:t>
            </a:r>
            <a:endParaRPr lang="en-GB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895C876-AC74-463A-91B7-07EFA203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3152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8547" y="1339363"/>
            <a:ext cx="11474027" cy="3855424"/>
          </a:xfrm>
        </p:spPr>
        <p:txBody>
          <a:bodyPr>
            <a:normAutofit fontScale="2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sz="8000" b="1" i="0" dirty="0">
                <a:solidFill>
                  <a:srgbClr val="000A48"/>
                </a:solidFill>
                <a:effectLst/>
                <a:latin typeface="+mn-lt"/>
              </a:rPr>
              <a:t>pääsääntöinen opetusryhmä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1" i="0" dirty="0">
                <a:solidFill>
                  <a:srgbClr val="000A48"/>
                </a:solidFill>
                <a:effectLst/>
                <a:latin typeface="+mn-lt"/>
              </a:rPr>
              <a:t>mahdolliset tulkitsemis- ja avustajapalvelut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1" i="0" dirty="0">
                <a:solidFill>
                  <a:srgbClr val="000A48"/>
                </a:solidFill>
                <a:effectLst/>
                <a:latin typeface="+mn-lt"/>
              </a:rPr>
              <a:t>muut 31 §:ssä tarkoitetut palvelut, kuten oppilaan tarvitsemat apuvälineet tai tukijaksot Valteri-koulussa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0" i="0" dirty="0">
                <a:solidFill>
                  <a:srgbClr val="FF0000"/>
                </a:solidFill>
                <a:effectLst/>
                <a:latin typeface="+mn-lt"/>
              </a:rPr>
              <a:t>mahdolliset yksilöllistettävät oppiaineet, niiden lisääminen tai vähentäminen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0" i="0" dirty="0">
                <a:solidFill>
                  <a:srgbClr val="FF0000"/>
                </a:solidFill>
                <a:effectLst/>
                <a:latin typeface="+mn-lt"/>
              </a:rPr>
              <a:t>opetuksen järjestäminen poiketen 11 §:ssä määritellystä oppiainejaosta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0" i="0" dirty="0">
                <a:solidFill>
                  <a:srgbClr val="FF0000"/>
                </a:solidFill>
                <a:effectLst/>
                <a:latin typeface="+mn-lt"/>
              </a:rPr>
              <a:t>oppilaan vapauttaminen oppiaineen opiskelusta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1" i="0" dirty="0">
                <a:solidFill>
                  <a:srgbClr val="000A48"/>
                </a:solidFill>
                <a:effectLst/>
                <a:latin typeface="+mn-lt"/>
              </a:rPr>
              <a:t>muut perusopetuslain 18 §:n perusteella päätettävät erityiset opetusjärjestelyt, kuten muut opetuksen sisältöjä tai järjestämistapaa koskevat järjestelyt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1" i="0" dirty="0">
                <a:solidFill>
                  <a:srgbClr val="000A48"/>
                </a:solidFill>
                <a:effectLst/>
                <a:latin typeface="+mn-lt"/>
              </a:rPr>
              <a:t>päätös pidennetystä oppivelvollisuudesta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8000" b="0" i="0" dirty="0">
                <a:solidFill>
                  <a:srgbClr val="FF0000"/>
                </a:solidFill>
                <a:effectLst/>
                <a:latin typeface="+mn-lt"/>
              </a:rPr>
              <a:t>opiskelu toiminta-alueittain </a:t>
            </a:r>
            <a:endParaRPr lang="fi-FI" sz="8000" dirty="0">
              <a:solidFill>
                <a:srgbClr val="FF0000"/>
              </a:solidFill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fi-FI" sz="8000" b="0" i="0" dirty="0">
              <a:solidFill>
                <a:srgbClr val="000A48"/>
              </a:solidFill>
              <a:effectLst/>
              <a:latin typeface="+mn-lt"/>
            </a:endParaRPr>
          </a:p>
          <a:p>
            <a:pPr marL="0" indent="0" algn="l">
              <a:buNone/>
            </a:pPr>
            <a:r>
              <a:rPr lang="fi-FI" sz="8000" b="0" i="0" dirty="0">
                <a:solidFill>
                  <a:srgbClr val="000A48"/>
                </a:solidFill>
                <a:effectLst/>
                <a:highlight>
                  <a:srgbClr val="FFFF00"/>
                </a:highlight>
                <a:latin typeface="+mn-lt"/>
              </a:rPr>
              <a:t>Jos oppilaan tuen tarve muuttuu edellä mainituissa asioissa, tehdään uusi tarpeelliselta osin tarkennettu pedagoginen selvitys ja uusi erityisen tuen päätös.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5522" y="198119"/>
            <a:ext cx="11194627" cy="968106"/>
          </a:xfrm>
        </p:spPr>
        <p:txBody>
          <a:bodyPr/>
          <a:lstStyle/>
          <a:p>
            <a:r>
              <a:rPr lang="fi-FI" dirty="0">
                <a:solidFill>
                  <a:srgbClr val="000A48"/>
                </a:solidFill>
                <a:latin typeface="+mj-lt"/>
              </a:rPr>
              <a:t>Erityisen tuen päätöksessä määrätään seuraavat asiat:</a:t>
            </a:r>
            <a:br>
              <a:rPr lang="fi-FI" b="0" dirty="0">
                <a:solidFill>
                  <a:srgbClr val="000A48"/>
                </a:solidFill>
                <a:latin typeface="Noto Serif" panose="020B0604020202020204" pitchFamily="18" charset="0"/>
              </a:rPr>
            </a:b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CE24C8B-D86A-4C8E-B1D0-5BB1E466A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9F261E3-0493-4079-BD07-FABD7796FF72}"/>
              </a:ext>
            </a:extLst>
          </p:cNvPr>
          <p:cNvSpPr txBox="1"/>
          <p:nvPr/>
        </p:nvSpPr>
        <p:spPr>
          <a:xfrm>
            <a:off x="238547" y="5801796"/>
            <a:ext cx="6167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rgbClr val="FF0000"/>
                </a:solidFill>
                <a:latin typeface="+mn-lt"/>
              </a:rPr>
              <a:t>=</a:t>
            </a:r>
            <a:r>
              <a:rPr lang="fi-FI" sz="1800" b="0" i="0" dirty="0">
                <a:solidFill>
                  <a:srgbClr val="FF0000"/>
                </a:solidFill>
                <a:effectLst/>
                <a:latin typeface="+mn-lt"/>
              </a:rPr>
              <a:t>ei ole mahdollista esiopetuksessa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252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E485BBF-F8E9-4B7D-985A-12F5A81F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E00C63EE-4151-4AA4-B8D5-F6B87D913B21}"/>
              </a:ext>
            </a:extLst>
          </p:cNvPr>
          <p:cNvSpPr/>
          <p:nvPr/>
        </p:nvSpPr>
        <p:spPr>
          <a:xfrm>
            <a:off x="1497099" y="604435"/>
            <a:ext cx="8400081" cy="4680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>
                <a:solidFill>
                  <a:schemeClr val="tx1"/>
                </a:solidFill>
              </a:rPr>
              <a:t>Lapselle, </a:t>
            </a:r>
          </a:p>
          <a:p>
            <a:pPr algn="ctr"/>
            <a:r>
              <a:rPr lang="fi-FI" sz="2800" dirty="0">
                <a:solidFill>
                  <a:schemeClr val="tx1"/>
                </a:solidFill>
              </a:rPr>
              <a:t>jolle on tehty erityisen tuen päätös, </a:t>
            </a:r>
          </a:p>
          <a:p>
            <a:pPr algn="ctr"/>
            <a:r>
              <a:rPr lang="fi-FI" sz="2800" dirty="0">
                <a:solidFill>
                  <a:schemeClr val="tx1"/>
                </a:solidFill>
              </a:rPr>
              <a:t>annetaan opetusta hänelle laaditun </a:t>
            </a:r>
          </a:p>
          <a:p>
            <a:pPr algn="ctr"/>
            <a:r>
              <a:rPr lang="fi-FI" sz="2800" dirty="0">
                <a:solidFill>
                  <a:schemeClr val="tx1"/>
                </a:solidFill>
              </a:rPr>
              <a:t>henkilökohtaisen opetuksen järjestämistä koskevan suunnitelman (HOJKS) mukaisesti. </a:t>
            </a:r>
          </a:p>
        </p:txBody>
      </p:sp>
    </p:spTree>
    <p:extLst>
      <p:ext uri="{BB962C8B-B14F-4D97-AF65-F5344CB8AC3E}">
        <p14:creationId xmlns:p14="http://schemas.microsoft.com/office/powerpoint/2010/main" val="2674480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C4678AF-EA16-4A2E-A4F4-B3F6689B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788" y="6341269"/>
            <a:ext cx="7587932" cy="3186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i-FI"/>
              <a:t>Hyvä Alku 2021    Päivi Lång ja Riina Niutanen </a:t>
            </a:r>
          </a:p>
        </p:txBody>
      </p:sp>
      <p:pic>
        <p:nvPicPr>
          <p:cNvPr id="5" name="Kuva 5">
            <a:extLst>
              <a:ext uri="{FF2B5EF4-FFF2-40B4-BE49-F238E27FC236}">
                <a16:creationId xmlns:a16="http://schemas.microsoft.com/office/drawing/2014/main" id="{1EE9CA85-9D51-407A-82D4-410ACDFAF3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59" r="9873" b="-3"/>
          <a:stretch/>
        </p:blipFill>
        <p:spPr>
          <a:xfrm>
            <a:off x="1386840" y="1609791"/>
            <a:ext cx="4053839" cy="3861992"/>
          </a:xfrm>
          <a:prstGeom prst="rect">
            <a:avLst/>
          </a:prstGeom>
          <a:noFill/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476172-9E92-4763-83BC-655BB5D98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14060" y="1715299"/>
            <a:ext cx="4419600" cy="3861992"/>
          </a:xfrm>
        </p:spPr>
        <p:txBody>
          <a:bodyPr lIns="91440" tIns="45720" rIns="91440" bIns="45720">
            <a:normAutofit/>
          </a:bodyPr>
          <a:lstStyle/>
          <a:p>
            <a:r>
              <a:rPr lang="fi-FI" sz="2000"/>
              <a:t>Erityistä tukea tarvitsevalle lapselle tehdään esiopetuksessa HOJKS</a:t>
            </a:r>
          </a:p>
          <a:p>
            <a:r>
              <a:rPr lang="fi-FI" sz="2000"/>
              <a:t>HOJKS pohjautuu esiopetuksessa esiopetuksen opetussuunnitelmaan</a:t>
            </a:r>
          </a:p>
          <a:p>
            <a:r>
              <a:rPr lang="fi-FI" sz="2000"/>
              <a:t>HOJKS on kirjallinen suunnitelma lapsen esiopetuksen tavoitteista, sisällöistä, käytettävistä opetusjärjestelyistä, pedagogisista menetelmistä ja oppilaan tarvitsemasta tuesta ja ohjauksesta</a:t>
            </a:r>
          </a:p>
          <a:p>
            <a:endParaRPr lang="fi-FI" sz="200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3303106-1BF1-4F92-834D-1CD91E2E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626383"/>
            <a:ext cx="8854440" cy="968106"/>
          </a:xfrm>
        </p:spPr>
        <p:txBody>
          <a:bodyPr lIns="91440" tIns="45720" rIns="91440" bIns="45720">
            <a:normAutofit/>
          </a:bodyPr>
          <a:lstStyle/>
          <a:p>
            <a:r>
              <a:rPr lang="fi-FI" sz="3100"/>
              <a:t>Henkilökohtainen opetuksen järjestämistä kuvaava suunnitelma HOJKS esiopetuksessa</a:t>
            </a:r>
          </a:p>
        </p:txBody>
      </p:sp>
    </p:spTree>
    <p:extLst>
      <p:ext uri="{BB962C8B-B14F-4D97-AF65-F5344CB8AC3E}">
        <p14:creationId xmlns:p14="http://schemas.microsoft.com/office/powerpoint/2010/main" val="1990934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41E7670-78F5-4A33-8CB6-999CF8E3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0DA626-C8A6-4A9C-9C9D-766B857E1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405" y="1210938"/>
            <a:ext cx="9675053" cy="3855424"/>
          </a:xfrm>
        </p:spPr>
        <p:txBody>
          <a:bodyPr lIns="91440" tIns="45720" rIns="91440" bIns="45720" anchor="t"/>
          <a:lstStyle/>
          <a:p>
            <a:r>
              <a:rPr lang="fi-FI" dirty="0" err="1">
                <a:latin typeface="Trebuchet MS"/>
                <a:ea typeface="Tahoma"/>
                <a:cs typeface="Arial"/>
              </a:rPr>
              <a:t>HOJKSissa</a:t>
            </a:r>
            <a:r>
              <a:rPr lang="fi-FI" dirty="0">
                <a:latin typeface="Trebuchet MS"/>
                <a:ea typeface="Tahoma"/>
                <a:cs typeface="Arial"/>
              </a:rPr>
              <a:t> kuvataan seuraavat asiat:</a:t>
            </a:r>
            <a:endParaRPr lang="en-US" dirty="0">
              <a:latin typeface="Trebuchet MS"/>
              <a:ea typeface="Tahoma"/>
              <a:cs typeface="Arial"/>
            </a:endParaRPr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Kuinka esiopetus käytännössä toteutetaan (toteutuspaikka, esiopetusryhmän rakenne)</a:t>
            </a:r>
            <a:endParaRPr lang="en-US" dirty="0"/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Mikä on lapsen opetuksen lähtötilanne</a:t>
            </a:r>
            <a:endParaRPr lang="en-US" dirty="0">
              <a:latin typeface="Trebuchet MS"/>
              <a:ea typeface="Tahoma"/>
              <a:cs typeface="Arial"/>
            </a:endParaRPr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Oppimisen tavoitteet lyhyellä ja pitkällä aikavälillä</a:t>
            </a:r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Pedagogiset ratkaisut</a:t>
            </a:r>
            <a:endParaRPr lang="fi-FI" dirty="0"/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Opetuksen järjestäminen käytännössä</a:t>
            </a:r>
            <a:endParaRPr lang="fi-FI" dirty="0"/>
          </a:p>
          <a:p>
            <a:pPr lvl="1"/>
            <a:r>
              <a:rPr lang="fi-FI" dirty="0">
                <a:latin typeface="Trebuchet MS"/>
                <a:ea typeface="Tahoma"/>
                <a:cs typeface="Arial"/>
              </a:rPr>
              <a:t>Yhteistyö (henkilöt ja yhteistyömuodot)</a:t>
            </a:r>
            <a:endParaRPr lang="fi-FI" dirty="0">
              <a:ea typeface="Tahoma"/>
              <a:cs typeface="Arial"/>
            </a:endParaRPr>
          </a:p>
          <a:p>
            <a:pPr marL="457200" lvl="1" indent="0">
              <a:buNone/>
            </a:pPr>
            <a:endParaRPr lang="fi-FI" dirty="0">
              <a:latin typeface="Trebuchet MS"/>
              <a:ea typeface="Tahoma"/>
              <a:cs typeface="Arial"/>
            </a:endParaRPr>
          </a:p>
          <a:p>
            <a:pPr marL="457200" lvl="1" indent="0">
              <a:buNone/>
            </a:pPr>
            <a:r>
              <a:rPr lang="fi-FI" dirty="0">
                <a:latin typeface="Trebuchet MS"/>
                <a:ea typeface="Tahoma"/>
                <a:cs typeface="Arial"/>
                <a:hlinkClick r:id="rId2"/>
              </a:rPr>
              <a:t>https://www.valteri.fi/pedagogisen-kirjoittamisen-abc/?fbclid=IwAR3wwSzDASzCBG2tKGGSx9QQHGr0t2LZQln95PPaLkhUGoQYiJNPbKY9BK4</a:t>
            </a:r>
            <a:r>
              <a:rPr lang="fi-FI" dirty="0">
                <a:latin typeface="Trebuchet MS"/>
                <a:ea typeface="Tahoma"/>
                <a:cs typeface="Arial"/>
              </a:rPr>
              <a:t> </a:t>
            </a:r>
            <a:endParaRPr lang="fi-FI" dirty="0">
              <a:ea typeface="Tahoma"/>
              <a:cs typeface="Arial"/>
            </a:endParaRPr>
          </a:p>
          <a:p>
            <a:pPr lvl="1"/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4C966742-AAF3-4AD8-8A6D-DE997AC71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565" y="242832"/>
            <a:ext cx="8854440" cy="968106"/>
          </a:xfrm>
        </p:spPr>
        <p:txBody>
          <a:bodyPr lIns="91440" tIns="45720" rIns="91440" bIns="45720" anchor="t"/>
          <a:lstStyle/>
          <a:p>
            <a:r>
              <a:rPr lang="fi-FI" dirty="0">
                <a:latin typeface="Trebuchet MS"/>
                <a:ea typeface="Tahoma"/>
                <a:cs typeface="Arial"/>
              </a:rPr>
              <a:t>Mitä </a:t>
            </a:r>
            <a:r>
              <a:rPr lang="fi-FI" dirty="0" err="1">
                <a:latin typeface="Trebuchet MS"/>
                <a:ea typeface="Tahoma"/>
                <a:cs typeface="Arial"/>
              </a:rPr>
              <a:t>HOJKSiin</a:t>
            </a:r>
            <a:r>
              <a:rPr lang="fi-FI" dirty="0">
                <a:latin typeface="Trebuchet MS"/>
                <a:ea typeface="Tahoma"/>
                <a:cs typeface="Arial"/>
              </a:rPr>
              <a:t> kirjataan?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127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EAEFB41-999E-410F-BD37-FC74926B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7DDF30-D204-4417-A976-398BFFE25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29" y="1359448"/>
            <a:ext cx="9628162" cy="3855424"/>
          </a:xfrm>
        </p:spPr>
        <p:txBody>
          <a:bodyPr lIns="91440" tIns="45720" rIns="91440" bIns="45720" anchor="t"/>
          <a:lstStyle/>
          <a:p>
            <a:r>
              <a:rPr lang="fi-FI" dirty="0">
                <a:latin typeface="Trebuchet MS"/>
                <a:ea typeface="Tahoma"/>
                <a:cs typeface="Arial"/>
              </a:rPr>
              <a:t>Opettaja on vastuussa </a:t>
            </a:r>
            <a:r>
              <a:rPr lang="fi-FI" dirty="0" err="1">
                <a:latin typeface="Trebuchet MS"/>
                <a:ea typeface="Tahoma"/>
                <a:cs typeface="Arial"/>
              </a:rPr>
              <a:t>HOJKSin</a:t>
            </a:r>
            <a:r>
              <a:rPr lang="fi-FI" dirty="0">
                <a:latin typeface="Trebuchet MS"/>
                <a:ea typeface="Tahoma"/>
                <a:cs typeface="Arial"/>
              </a:rPr>
              <a:t> laadinnasta, huoltajat tekevät laadintaprosessissa yhteistyötä opettajan kanssa.</a:t>
            </a:r>
          </a:p>
          <a:p>
            <a:r>
              <a:rPr lang="fi-FI" dirty="0">
                <a:latin typeface="Trebuchet MS"/>
                <a:ea typeface="Tahoma"/>
                <a:cs typeface="Arial"/>
              </a:rPr>
              <a:t>HOJKS laaditaan lukuvuosittain ja sen toteutumista seurataan vähintään kerran lukuvuodessa </a:t>
            </a:r>
            <a:r>
              <a:rPr lang="fi-FI" sz="2800" dirty="0">
                <a:latin typeface="+mn-lt"/>
              </a:rPr>
              <a:t>(POL 17 a §)</a:t>
            </a:r>
            <a:endParaRPr lang="fi-FI" dirty="0">
              <a:latin typeface="Trebuchet MS"/>
              <a:ea typeface="Tahoma"/>
              <a:cs typeface="Arial"/>
            </a:endParaRPr>
          </a:p>
          <a:p>
            <a:r>
              <a:rPr lang="fi-FI" dirty="0">
                <a:latin typeface="Trebuchet MS"/>
                <a:ea typeface="Tahoma"/>
                <a:cs typeface="Arial"/>
              </a:rPr>
              <a:t>HOJKS käydään läpi neuvottelussa, johon osallistuvat vähintään opettaja ja huoltajat, huoltajien luvalla myös lapsen terapeutit tai muita yhteistyötahoja</a:t>
            </a:r>
            <a:r>
              <a:rPr lang="fi-FI" sz="2800" dirty="0"/>
              <a:t> (POL 17 a §)</a:t>
            </a:r>
            <a:endParaRPr lang="fi-FI" dirty="0">
              <a:latin typeface="Trebuchet MS"/>
              <a:ea typeface="Tahoma"/>
              <a:cs typeface="Arial"/>
            </a:endParaRPr>
          </a:p>
          <a:p>
            <a:r>
              <a:rPr lang="fi-FI" dirty="0">
                <a:latin typeface="Trebuchet MS"/>
                <a:ea typeface="Tahoma"/>
                <a:cs typeface="Arial"/>
              </a:rPr>
              <a:t>Huoltajien luvalla </a:t>
            </a:r>
            <a:r>
              <a:rPr lang="fi-FI" dirty="0" err="1">
                <a:latin typeface="Trebuchet MS"/>
                <a:ea typeface="Tahoma"/>
                <a:cs typeface="Arial"/>
              </a:rPr>
              <a:t>HOJKSin</a:t>
            </a:r>
            <a:r>
              <a:rPr lang="fi-FI" dirty="0">
                <a:latin typeface="Trebuchet MS"/>
                <a:ea typeface="Tahoma"/>
                <a:cs typeface="Arial"/>
              </a:rPr>
              <a:t> laadinnassa voidaan hyödyntää asiantuntijalausuntoja tai kuntoutussuunnitelmaa, jos sellainen on lapselle tehty.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06604787-3702-45B3-AF17-A02DCB56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65" y="322597"/>
            <a:ext cx="8854440" cy="968106"/>
          </a:xfrm>
        </p:spPr>
        <p:txBody>
          <a:bodyPr lIns="91440" tIns="45720" rIns="91440" bIns="45720" anchor="t"/>
          <a:lstStyle/>
          <a:p>
            <a:r>
              <a:rPr lang="fi-FI" dirty="0" err="1">
                <a:latin typeface="Trebuchet MS"/>
                <a:ea typeface="Tahoma"/>
                <a:cs typeface="Arial"/>
              </a:rPr>
              <a:t>HOJKSin</a:t>
            </a:r>
            <a:r>
              <a:rPr lang="fi-FI" dirty="0">
                <a:latin typeface="Trebuchet MS"/>
                <a:ea typeface="Tahoma"/>
                <a:cs typeface="Arial"/>
              </a:rPr>
              <a:t> laadinta on opettajan työtä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3341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F8CDB59-4284-4CEB-AEF1-4CEC9255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12D1D6F-9BD1-4C60-A505-42B242A1F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93" y="1764020"/>
            <a:ext cx="11572414" cy="3855424"/>
          </a:xfrm>
        </p:spPr>
        <p:txBody>
          <a:bodyPr/>
          <a:lstStyle/>
          <a:p>
            <a:pPr marL="342900" indent="-342900"/>
            <a:r>
              <a:rPr lang="fi-FI" dirty="0"/>
              <a:t>Erityistä tukea koskevan päätöksen toimeenpanemiseksi lapselle/oppilaalle on laadittava henkilökohtainen opetuksen järjestämistä koskeva suunnitelma (HOJKS).(POL 17 a §)</a:t>
            </a:r>
            <a:r>
              <a:rPr lang="fi-FI" b="1" dirty="0"/>
              <a:t> </a:t>
            </a:r>
          </a:p>
          <a:p>
            <a:pPr marL="342900" indent="-342900"/>
            <a:r>
              <a:rPr lang="fi-FI" b="1" dirty="0"/>
              <a:t>Erityisen tuen päätös</a:t>
            </a:r>
            <a:r>
              <a:rPr lang="fi-FI" dirty="0"/>
              <a:t> tulee tarkistaa myös </a:t>
            </a:r>
            <a:r>
              <a:rPr lang="fi-FI" b="1" dirty="0"/>
              <a:t>aina oppilaan tuen tarpeen muuttuessa</a:t>
            </a:r>
            <a:r>
              <a:rPr lang="fi-FI" dirty="0"/>
              <a:t> sellaisissa asioissa, joista päätetään erityisen tuen päätöksessä. </a:t>
            </a:r>
          </a:p>
          <a:p>
            <a:pPr marL="342900" indent="-342900"/>
            <a:r>
              <a:rPr lang="fi-FI" b="1" dirty="0"/>
              <a:t>Erityisen tuen tarpeellisuus tulee tarkistaa toisen vuosiluokan jälkeen sekä ennen seitsemännelle vuosiluokalle siirtymistä. </a:t>
            </a:r>
          </a:p>
          <a:p>
            <a:pPr marL="0" indent="0">
              <a:buNone/>
            </a:pPr>
            <a:r>
              <a:rPr lang="fi-FI" b="1" dirty="0"/>
              <a:t>  </a:t>
            </a:r>
            <a:r>
              <a:rPr lang="fi-FI" dirty="0"/>
              <a:t>( POL 17§ 2 </a:t>
            </a:r>
            <a:r>
              <a:rPr lang="fi-FI" dirty="0" err="1"/>
              <a:t>mom</a:t>
            </a:r>
            <a:r>
              <a:rPr lang="fi-FI" dirty="0"/>
              <a:t>)</a:t>
            </a:r>
          </a:p>
          <a:p>
            <a:pPr marL="342900" indent="-342900"/>
            <a:endParaRPr lang="fi-FI" dirty="0"/>
          </a:p>
          <a:p>
            <a:pPr marL="342900" indent="-342900"/>
            <a:endParaRPr lang="fi-FI" dirty="0"/>
          </a:p>
          <a:p>
            <a:pPr marL="342900" indent="-342900"/>
            <a:endParaRPr lang="fi-FI" dirty="0"/>
          </a:p>
          <a:p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6E0BD562-7BF5-49F7-8776-38B94A71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59" y="435002"/>
            <a:ext cx="11572415" cy="968106"/>
          </a:xfrm>
        </p:spPr>
        <p:txBody>
          <a:bodyPr/>
          <a:lstStyle/>
          <a:p>
            <a:r>
              <a:rPr lang="fi-FI" dirty="0"/>
              <a:t>Vastaako erityisen tuen päätös lapsen oppimisen tuen tarvetta ja </a:t>
            </a:r>
            <a:r>
              <a:rPr lang="fi-FI" dirty="0" err="1"/>
              <a:t>HOJKSia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606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56C5DD6-B180-4B9D-8893-62C90559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82971A2-F8F5-4992-80F9-E450B522D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r>
              <a:rPr lang="fi-FI" b="1" dirty="0">
                <a:solidFill>
                  <a:srgbClr val="000000"/>
                </a:solidFill>
              </a:rPr>
              <a:t>E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rityisen tuen päätöksen sisältö</a:t>
            </a:r>
          </a:p>
          <a:p>
            <a:r>
              <a:rPr lang="fi-FI" b="1" dirty="0">
                <a:solidFill>
                  <a:srgbClr val="000000"/>
                </a:solidFill>
                <a:latin typeface="Calibri" panose="020F0502020204030204" pitchFamily="34" charset="0"/>
              </a:rPr>
              <a:t>Erityisen tuen päätöksen </a:t>
            </a:r>
            <a:r>
              <a:rPr lang="fi-FI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päätösprosessi</a:t>
            </a:r>
          </a:p>
          <a:p>
            <a:r>
              <a:rPr lang="fi-FI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Huoltajan ja lapsen kuuleminen osana erityisen tuen päätösprosessia. </a:t>
            </a:r>
            <a:endParaRPr lang="fi-FI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i-FI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Miten erityinen tuki voidaan toteuttaa esiopetuksessa?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EFE82A6-6DD7-4F47-A856-93B9947B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Sisältö</a:t>
            </a:r>
          </a:p>
        </p:txBody>
      </p:sp>
    </p:spTree>
    <p:extLst>
      <p:ext uri="{BB962C8B-B14F-4D97-AF65-F5344CB8AC3E}">
        <p14:creationId xmlns:p14="http://schemas.microsoft.com/office/powerpoint/2010/main" val="1041648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0387B73-7B4B-448A-B571-98539CBA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B5F17A-74FE-4A1C-B376-8DA383E74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664" y="1164906"/>
            <a:ext cx="11138535" cy="3855424"/>
          </a:xfrm>
        </p:spPr>
        <p:txBody>
          <a:bodyPr/>
          <a:lstStyle/>
          <a:p>
            <a:r>
              <a:rPr lang="fi-FI" dirty="0">
                <a:latin typeface="+mn-lt"/>
              </a:rPr>
              <a:t>Erityisopetus ja lapsen saama muu tuki muodostavat järjestelmällisen kokonaisuuden. Käytettävissä ovat kaikki perusopetuslain mukaiset tukimuodot.</a:t>
            </a:r>
          </a:p>
          <a:p>
            <a:r>
              <a:rPr lang="fi-FI" dirty="0">
                <a:highlight>
                  <a:srgbClr val="FFFF00"/>
                </a:highlight>
                <a:latin typeface="+mn-lt"/>
              </a:rPr>
              <a:t>Opetuksen järjestäjä huolehtii, että erityisen tuen toteuttamisessa on käytettävissä erityispedagogista osaamista.</a:t>
            </a:r>
          </a:p>
          <a:p>
            <a:r>
              <a:rPr lang="fi-FI" dirty="0">
                <a:latin typeface="+mn-lt"/>
              </a:rPr>
              <a:t>Esiopetuksen opetussuunnitelman perusteiden mukaan tuki annetaan lapselle erilaisin joustavin järjestelyin ensisijaisesti omassa esiopetusryhmässä, ellei lapsen etu välttämättä edellytä siirtämistä toiseen ryhmään tai yksikköön. </a:t>
            </a:r>
          </a:p>
          <a:p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Esiopetusta voidaan järjestää päiväkodissa, koulussa tai muussa siihen soveltuvassa paikassa.</a:t>
            </a:r>
            <a:endParaRPr lang="fi-FI" dirty="0">
              <a:latin typeface="+mn-lt"/>
            </a:endParaRPr>
          </a:p>
          <a:p>
            <a:endParaRPr lang="fi-FI" sz="4000" dirty="0">
              <a:highlight>
                <a:srgbClr val="FFFF00"/>
              </a:highlight>
            </a:endParaRPr>
          </a:p>
          <a:p>
            <a:endParaRPr lang="fi-FI" dirty="0"/>
          </a:p>
        </p:txBody>
      </p:sp>
      <p:sp>
        <p:nvSpPr>
          <p:cNvPr id="5" name="Otsikko 3">
            <a:extLst>
              <a:ext uri="{FF2B5EF4-FFF2-40B4-BE49-F238E27FC236}">
                <a16:creationId xmlns:a16="http://schemas.microsoft.com/office/drawing/2014/main" id="{6FB9C40F-4CB1-4255-9F31-54BF716812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7009" y="198119"/>
            <a:ext cx="10699115" cy="9667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Trebuchet MS" panose="020B0603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Miten erityinen tuki toteutetaan käytännössä?</a:t>
            </a:r>
          </a:p>
        </p:txBody>
      </p:sp>
    </p:spTree>
    <p:extLst>
      <p:ext uri="{BB962C8B-B14F-4D97-AF65-F5344CB8AC3E}">
        <p14:creationId xmlns:p14="http://schemas.microsoft.com/office/powerpoint/2010/main" val="118074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B179E96D-204D-459B-8057-7E53ADBD8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E62FA1-7624-4CDF-BAC1-6A3F5EB5B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50" y="904565"/>
            <a:ext cx="10595611" cy="3855424"/>
          </a:xfrm>
        </p:spPr>
        <p:txBody>
          <a:bodyPr/>
          <a:lstStyle/>
          <a:p>
            <a:pPr algn="l"/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Esiopetuksen laajuus on vähintään 700 tuntia eli keskimäärin neljä tuntia päivässä. </a:t>
            </a:r>
          </a:p>
          <a:p>
            <a:pPr algn="l"/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Esiopetus</a:t>
            </a:r>
            <a:r>
              <a:rPr lang="fi-FI" b="1" i="0" dirty="0">
                <a:solidFill>
                  <a:srgbClr val="000A48"/>
                </a:solidFill>
                <a:effectLst/>
                <a:latin typeface="+mn-lt"/>
              </a:rPr>
              <a:t> </a:t>
            </a:r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sekä opetuksessa käytettävät oppimateriaalit, välineet sekä tarvittava </a:t>
            </a:r>
            <a:r>
              <a:rPr lang="fi-FI" b="1" i="0" dirty="0">
                <a:solidFill>
                  <a:srgbClr val="000A48"/>
                </a:solidFill>
                <a:effectLst/>
                <a:latin typeface="+mn-lt"/>
              </a:rPr>
              <a:t>oppilashuolto</a:t>
            </a:r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 on maksutonta. </a:t>
            </a:r>
          </a:p>
          <a:p>
            <a:pPr algn="l"/>
            <a:r>
              <a:rPr lang="fi-FI" b="0" i="0" dirty="0">
                <a:solidFill>
                  <a:srgbClr val="000A48"/>
                </a:solidFill>
                <a:effectLst/>
                <a:latin typeface="+mn-lt"/>
              </a:rPr>
              <a:t>Tarvittaessa lapsella on oikeus saada maksutta opetukseen osallistumisen edellyttämät tulkitsemis- ja avustajapalvelut, muut opetuspalvelut ja erityiset apuvälineet. </a:t>
            </a:r>
          </a:p>
          <a:p>
            <a:r>
              <a:rPr lang="fi-FI" dirty="0"/>
              <a:t>Jos esiopetuksessa oleva lapsi tarvitsee esiopetuksen lisäksi osa-aikaista varhaiskasvatusta, tulee hänelle laatia lain mukaan myös lapsen varhaiskasvatussuunnitelma eli VASU. HOJKS ja VASU voivat olla yhteinen asiakirja, joissa molemmat on kirjattu omina osuuksinaan.</a:t>
            </a:r>
          </a:p>
          <a:p>
            <a:pPr algn="l"/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491AAE11-80D3-4541-B055-C1AF0908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87" y="135218"/>
            <a:ext cx="10376535" cy="968106"/>
          </a:xfrm>
        </p:spPr>
        <p:txBody>
          <a:bodyPr/>
          <a:lstStyle/>
          <a:p>
            <a:r>
              <a:rPr lang="fi-FI" dirty="0"/>
              <a:t>Miten erityinen tuki toteutetaan käytännössä?</a:t>
            </a:r>
          </a:p>
        </p:txBody>
      </p:sp>
    </p:spTree>
    <p:extLst>
      <p:ext uri="{BB962C8B-B14F-4D97-AF65-F5344CB8AC3E}">
        <p14:creationId xmlns:p14="http://schemas.microsoft.com/office/powerpoint/2010/main" val="4240122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F272CDB-DF57-4979-8066-2C0040AD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0DB50E-03E5-46E9-8A0E-E9FC66B17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39" y="1167611"/>
            <a:ext cx="11157585" cy="3855424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>
                <a:latin typeface="+mn-lt"/>
              </a:rPr>
              <a:t>Ryhmäkoko</a:t>
            </a:r>
            <a:r>
              <a:rPr lang="fi-FI" sz="2400" dirty="0">
                <a:latin typeface="+mn-lt"/>
              </a:rPr>
              <a:t> määräytyy</a:t>
            </a:r>
          </a:p>
          <a:p>
            <a:r>
              <a:rPr lang="fi-FI" sz="2400" dirty="0">
                <a:latin typeface="+mn-lt"/>
              </a:rPr>
              <a:t>Pidennetyn oppivelvollisuuden piirissä olevan esioppilaan ryhmäkoko määräytyy perusopetusasetuksen (852/1998) 2 § 3 mom. mukaan</a:t>
            </a:r>
          </a:p>
          <a:p>
            <a:r>
              <a:rPr lang="fi-FI" sz="2400" b="0" i="0" dirty="0">
                <a:effectLst/>
                <a:latin typeface="+mn-lt"/>
              </a:rPr>
              <a:t>Opetus- ja kulttuuriministeriö on antanut suosituksen koulussa annettavan esiopetuksen ryhmäkoosta. Sen mukaisesti yhden opettajan esiopetusryhmässä saa olla enintään 13 lasta tai 20 lasta, jos ryhmässä on toinen koulutettu aikuinen. </a:t>
            </a:r>
          </a:p>
          <a:p>
            <a:r>
              <a:rPr lang="fi-FI" sz="2400" b="0" i="0" dirty="0">
                <a:effectLst/>
                <a:latin typeface="+mn-lt"/>
              </a:rPr>
              <a:t>Päiväkodeissa järjestettävään esiopetukseen sovelletaan varhaiskasvatuslain säädöksiä ryhmäkoosta ja henkilöstömitoituksesta.  </a:t>
            </a:r>
            <a:endParaRPr lang="fi-FI" sz="2400" dirty="0">
              <a:latin typeface="+mn-lt"/>
            </a:endParaRP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891C6CBB-9A3E-4EC5-91FD-59CC9D4D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39" y="199505"/>
            <a:ext cx="11157584" cy="968106"/>
          </a:xfrm>
        </p:spPr>
        <p:txBody>
          <a:bodyPr/>
          <a:lstStyle/>
          <a:p>
            <a:r>
              <a:rPr lang="fi-FI" dirty="0"/>
              <a:t>Miten erityinen tuki toteutetaan käytännössä?</a:t>
            </a:r>
          </a:p>
        </p:txBody>
      </p:sp>
    </p:spTree>
    <p:extLst>
      <p:ext uri="{BB962C8B-B14F-4D97-AF65-F5344CB8AC3E}">
        <p14:creationId xmlns:p14="http://schemas.microsoft.com/office/powerpoint/2010/main" val="2803351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CCF9F48-606E-49A8-B8C6-B023C2E3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2A022E2-0E91-475F-B22B-C9122E9FF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18" y="410982"/>
            <a:ext cx="10674722" cy="4925805"/>
          </a:xfrm>
          <a:prstGeom prst="rect">
            <a:avLst/>
          </a:prstGeom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1E325791-E918-4B9E-8BB8-D73ACD5BA88C}"/>
              </a:ext>
            </a:extLst>
          </p:cNvPr>
          <p:cNvSpPr/>
          <p:nvPr/>
        </p:nvSpPr>
        <p:spPr>
          <a:xfrm>
            <a:off x="8134350" y="600075"/>
            <a:ext cx="2085975" cy="11239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34121484-C6BD-474A-A231-D793193CE6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1B44CBB5-77CA-432E-B5DC-86D34740CB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7073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Kuva, joka sisältää kohteen teksti, käyntikortti, vektorigrafiikka&#10;&#10;Kuvaus luotu automaattisesti">
            <a:extLst>
              <a:ext uri="{FF2B5EF4-FFF2-40B4-BE49-F238E27FC236}">
                <a16:creationId xmlns:a16="http://schemas.microsoft.com/office/drawing/2014/main" id="{E82E0562-59B5-4CAF-B9F8-83128F9F6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0" y="2694459"/>
            <a:ext cx="5829300" cy="4163541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59460C7-2003-4924-934F-E940E1DAA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7" y="156605"/>
            <a:ext cx="10610851" cy="1187450"/>
          </a:xfrm>
        </p:spPr>
        <p:txBody>
          <a:bodyPr>
            <a:normAutofit/>
          </a:bodyPr>
          <a:lstStyle/>
          <a:p>
            <a:pPr algn="ctr"/>
            <a:r>
              <a:rPr lang="fi-FI" sz="4800" b="1">
                <a:solidFill>
                  <a:srgbClr val="FF33CC"/>
                </a:solidFill>
                <a:latin typeface="Trebuchet MS" panose="020B0603020202020204" pitchFamily="34" charset="0"/>
              </a:rPr>
              <a:t>OTF2022 Tampereella 7.-8.4.2022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CB85E5-3056-4B46-B5DC-A3D1C82B6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785" y="1344055"/>
            <a:ext cx="10139366" cy="52482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0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Oppimisen tuen foorumi (OTF) on valtakunnallinen kasvatusalan keskustelu- ja kehittämisfoorumi. </a:t>
            </a:r>
          </a:p>
          <a:p>
            <a:pPr>
              <a:lnSpc>
                <a:spcPct val="100000"/>
              </a:lnSpc>
            </a:pPr>
            <a:r>
              <a:rPr lang="fi-FI" b="0" i="0" err="1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Early</a:t>
            </a:r>
            <a:r>
              <a:rPr lang="fi-FI" b="0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 </a:t>
            </a:r>
            <a:r>
              <a:rPr lang="fi-FI" b="0" i="0" err="1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bird</a:t>
            </a:r>
            <a:r>
              <a:rPr lang="fi-FI" b="0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-liput ovat myynnissä </a:t>
            </a:r>
            <a:br>
              <a:rPr lang="fi-FI" b="0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</a:br>
            <a:r>
              <a:rPr lang="fi-FI" b="1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20.12.2021</a:t>
            </a:r>
            <a:r>
              <a:rPr lang="fi-FI" b="0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 saakka.</a:t>
            </a:r>
          </a:p>
          <a:p>
            <a:pPr>
              <a:lnSpc>
                <a:spcPct val="100000"/>
              </a:lnSpc>
            </a:pPr>
            <a:r>
              <a:rPr lang="fi-FI">
                <a:solidFill>
                  <a:srgbClr val="181818"/>
                </a:solidFill>
                <a:latin typeface="Raleway" panose="020B0003030101060003" pitchFamily="34" charset="0"/>
              </a:rPr>
              <a:t>Katso ohjelma ja osta liput: </a:t>
            </a:r>
            <a:br>
              <a:rPr lang="fi-FI">
                <a:solidFill>
                  <a:srgbClr val="181818"/>
                </a:solidFill>
                <a:latin typeface="Raleway" panose="020B0003030101060003" pitchFamily="34" charset="0"/>
              </a:rPr>
            </a:br>
            <a:r>
              <a:rPr lang="fi-FI" b="1">
                <a:solidFill>
                  <a:srgbClr val="181818"/>
                </a:solidFill>
                <a:latin typeface="Raleway" panose="020B0003030101060003" pitchFamily="34" charset="0"/>
                <a:hlinkClick r:id="rId3"/>
              </a:rPr>
              <a:t>www.oppimisentuenfoorumi.fi</a:t>
            </a:r>
            <a:endParaRPr lang="fi-FI" b="1">
              <a:solidFill>
                <a:srgbClr val="181818"/>
              </a:solidFill>
              <a:latin typeface="Raleway" panose="020B0003030101060003" pitchFamily="34" charset="0"/>
            </a:endParaRPr>
          </a:p>
          <a:p>
            <a:pPr marL="0" indent="0">
              <a:buNone/>
            </a:pPr>
            <a:endParaRPr lang="fi-FI" b="0" i="0">
              <a:solidFill>
                <a:srgbClr val="181818"/>
              </a:solidFill>
              <a:effectLst/>
              <a:latin typeface="Raleway" panose="020B0003030101060003" pitchFamily="34" charset="0"/>
            </a:endParaRPr>
          </a:p>
          <a:p>
            <a:pPr marL="0" indent="0">
              <a:buNone/>
            </a:pPr>
            <a:r>
              <a:rPr lang="fi-FI">
                <a:solidFill>
                  <a:srgbClr val="181818"/>
                </a:solidFill>
                <a:latin typeface="Raleway" panose="020B0003030101060003" pitchFamily="34" charset="0"/>
              </a:rPr>
              <a:t>  </a:t>
            </a:r>
            <a:r>
              <a:rPr lang="fi-FI" b="1" i="0">
                <a:solidFill>
                  <a:srgbClr val="181818"/>
                </a:solidFill>
                <a:effectLst/>
                <a:latin typeface="Raleway" panose="020B0003030101060003" pitchFamily="34" charset="0"/>
              </a:rPr>
              <a:t>Tervetuloa mukaan!</a:t>
            </a: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3650317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/>
              <a:t>KIITOS!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4"/>
          </p:nvPr>
        </p:nvSpPr>
        <p:spPr>
          <a:xfrm>
            <a:off x="6096000" y="2383177"/>
            <a:ext cx="3701929" cy="1743499"/>
          </a:xfrm>
        </p:spPr>
        <p:txBody>
          <a:bodyPr/>
          <a:lstStyle/>
          <a:p>
            <a:r>
              <a:rPr lang="fi-FI" dirty="0"/>
              <a:t>Päivi Lång</a:t>
            </a:r>
          </a:p>
          <a:p>
            <a:r>
              <a:rPr lang="fi-FI" dirty="0"/>
              <a:t>Ohjaava opettaja</a:t>
            </a:r>
          </a:p>
          <a:p>
            <a:endParaRPr lang="fi-FI" dirty="0"/>
          </a:p>
          <a:p>
            <a:r>
              <a:rPr lang="fi-FI" dirty="0"/>
              <a:t>Riina Niutanen</a:t>
            </a:r>
          </a:p>
          <a:p>
            <a:r>
              <a:rPr lang="fi-FI" dirty="0"/>
              <a:t>Ohjaava opettaja</a:t>
            </a:r>
          </a:p>
          <a:p>
            <a:endParaRPr lang="fi-FI" dirty="0"/>
          </a:p>
          <a:p>
            <a:r>
              <a:rPr lang="fi-FI" dirty="0"/>
              <a:t>Oppimis- ja ohjauskeskus Valteri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6CBBF7-704F-4B19-9C85-BFD5FBB3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003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09EB651-3302-43FE-9F5D-7757A6AD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D4AC84E-4139-479B-8822-39314DC41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96" y="876125"/>
            <a:ext cx="11798808" cy="3855424"/>
          </a:xfrm>
        </p:spPr>
        <p:txBody>
          <a:bodyPr/>
          <a:lstStyle/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Perusopetuslaki</a:t>
            </a:r>
            <a:r>
              <a:rPr lang="fi-FI" sz="1800" dirty="0">
                <a:cs typeface="Arial" panose="020B0604020202020204" pitchFamily="34" charset="0"/>
              </a:rPr>
              <a:t>  </a:t>
            </a:r>
            <a:r>
              <a:rPr lang="fi-FI" sz="1800" dirty="0">
                <a:cs typeface="Arial" panose="020B0604020202020204" pitchFamily="34" charset="0"/>
                <a:hlinkClick r:id="rId2"/>
              </a:rPr>
              <a:t>https://www.finlex.fi/fi/laki/ajantasa/1998/19980628</a:t>
            </a:r>
            <a:r>
              <a:rPr lang="fi-FI" sz="180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Perusopetusasetus </a:t>
            </a:r>
            <a:r>
              <a:rPr lang="fi-FI" sz="1800" dirty="0">
                <a:cs typeface="Arial" panose="020B0604020202020204" pitchFamily="34" charset="0"/>
              </a:rPr>
              <a:t>  </a:t>
            </a:r>
            <a:r>
              <a:rPr lang="fi-FI" sz="1800" dirty="0">
                <a:cs typeface="Arial" panose="020B0604020202020204" pitchFamily="34" charset="0"/>
                <a:hlinkClick r:id="rId3"/>
              </a:rPr>
              <a:t>https://www.finlex.fi/fi/laki/ajantasa/1998/19980852</a:t>
            </a:r>
            <a:endParaRPr lang="fi-FI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Valtioneuvoston asetus perusopetuslaissa tarkoitetun opetuksen valtakunnallisista tavoitteista ja perusopetuksen tuntijaosta  </a:t>
            </a:r>
            <a:r>
              <a:rPr lang="fi-FI" sz="1800" dirty="0">
                <a:cs typeface="Arial" panose="020B0604020202020204" pitchFamily="34" charset="0"/>
                <a:hlinkClick r:id="rId4"/>
              </a:rPr>
              <a:t>https://www.finlex.fi/fi/laki/alkup/2012/20120422</a:t>
            </a:r>
            <a:r>
              <a:rPr lang="fi-FI" sz="1800" dirty="0">
                <a:cs typeface="Arial" panose="020B0604020202020204" pitchFamily="34" charset="0"/>
              </a:rPr>
              <a:t> </a:t>
            </a:r>
            <a:endParaRPr lang="fi-FI" sz="1800" dirty="0">
              <a:cs typeface="Arial" panose="020B0604020202020204" pitchFamily="34" charset="0"/>
              <a:hlinkClick r:id="rId5"/>
            </a:endParaRP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Esiopetuksen opetussuunnitelman perusteet 2014 </a:t>
            </a:r>
            <a:r>
              <a:rPr lang="fi-FI" sz="1800" dirty="0">
                <a:cs typeface="Arial" panose="020B0604020202020204" pitchFamily="34" charset="0"/>
                <a:hlinkClick r:id="rId6"/>
              </a:rPr>
              <a:t>https://www.oph.fi/sites/default/files/documents/esiopetuksen_opetussuunnitelman_perusteet_2014.pdf</a:t>
            </a:r>
            <a:endParaRPr lang="fi-FI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Oppivelvollisuuslaki (1214/2020)</a:t>
            </a:r>
            <a:r>
              <a:rPr lang="fi-FI" sz="1800" dirty="0">
                <a:cs typeface="Arial" panose="020B0604020202020204" pitchFamily="34" charset="0"/>
              </a:rPr>
              <a:t> </a:t>
            </a:r>
            <a:r>
              <a:rPr lang="fi-FI" sz="1800" dirty="0">
                <a:cs typeface="Arial" panose="020B0604020202020204" pitchFamily="34" charset="0"/>
                <a:hlinkClick r:id="rId7"/>
              </a:rPr>
              <a:t>https://finlex.fi/fi/laki/alkup/2020/20201214</a:t>
            </a:r>
            <a:r>
              <a:rPr lang="fi-FI" sz="180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ERITYISEN TUEN PÄÄTÖS:</a:t>
            </a:r>
          </a:p>
          <a:p>
            <a:pPr marL="0" indent="0">
              <a:buNone/>
            </a:pPr>
            <a:r>
              <a:rPr lang="fi-FI" sz="1800" dirty="0">
                <a:cs typeface="Arial" panose="020B0604020202020204" pitchFamily="34" charset="0"/>
                <a:hlinkClick r:id="rId8"/>
              </a:rPr>
              <a:t>https://www.oph.fi/fi/koulutus-ja-tutkinnot/paatos-erityisesta-tuesta</a:t>
            </a:r>
            <a:endParaRPr lang="fi-FI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800" dirty="0">
                <a:cs typeface="Arial" panose="020B0604020202020204" pitchFamily="34" charset="0"/>
                <a:hlinkClick r:id="rId9"/>
              </a:rPr>
              <a:t>https://www.oph.fi/fi/koulutus-ja-tutkinnot/erityinen-tuki</a:t>
            </a:r>
            <a:r>
              <a:rPr lang="fi-FI" sz="180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1800" b="1" dirty="0">
                <a:cs typeface="Arial" panose="020B0604020202020204" pitchFamily="34" charset="0"/>
              </a:rPr>
              <a:t>PIDENNETTY OPPIVELVOLLISUUS:</a:t>
            </a:r>
          </a:p>
          <a:p>
            <a:pPr marL="0" indent="0">
              <a:buNone/>
            </a:pPr>
            <a:r>
              <a:rPr lang="fi-FI" sz="1800" dirty="0">
                <a:cs typeface="Arial" panose="020B0604020202020204" pitchFamily="34" charset="0"/>
                <a:hlinkClick r:id="rId10"/>
              </a:rPr>
              <a:t>https://www.oph.fi/fi/koulutus-ja-tutkinnot/pidennetty-oppivelvollisuus</a:t>
            </a:r>
            <a:r>
              <a:rPr lang="fi-FI" sz="180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1800" b="1" dirty="0" err="1">
                <a:cs typeface="Arial" panose="020B0604020202020204" pitchFamily="34" charset="0"/>
              </a:rPr>
              <a:t>OPH:n</a:t>
            </a:r>
            <a:r>
              <a:rPr lang="fi-FI" sz="1800" b="1" dirty="0">
                <a:cs typeface="Arial" panose="020B0604020202020204" pitchFamily="34" charset="0"/>
              </a:rPr>
              <a:t> opetusneuvos Pirjo Koivulan ja Päivi Långin</a:t>
            </a:r>
            <a:r>
              <a:rPr lang="fi-FI" sz="1800" dirty="0">
                <a:cs typeface="Arial" panose="020B0604020202020204" pitchFamily="34" charset="0"/>
              </a:rPr>
              <a:t> luento 04.02.2021 </a:t>
            </a:r>
            <a:r>
              <a:rPr lang="fi-FI" sz="1800" dirty="0"/>
              <a:t>Normit ja ohjeistukset toiminta-alueittain järjestettävässä opetuksessa (AVI)</a:t>
            </a:r>
          </a:p>
          <a:p>
            <a:pPr marL="0" indent="0">
              <a:buNone/>
            </a:pP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VIP-VERKOSTO: </a:t>
            </a: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https://vip-verkosto.fi/</a:t>
            </a: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CBB7E74-FA47-4E96-9BCA-BB86BF53B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136619"/>
            <a:ext cx="8854440" cy="968106"/>
          </a:xfrm>
        </p:spPr>
        <p:txBody>
          <a:bodyPr/>
          <a:lstStyle/>
          <a:p>
            <a:r>
              <a:rPr lang="fi-FI" dirty="0"/>
              <a:t>LÄHTEET</a:t>
            </a:r>
          </a:p>
        </p:txBody>
      </p:sp>
    </p:spTree>
    <p:extLst>
      <p:ext uri="{BB962C8B-B14F-4D97-AF65-F5344CB8AC3E}">
        <p14:creationId xmlns:p14="http://schemas.microsoft.com/office/powerpoint/2010/main" val="341156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272414" y="844097"/>
            <a:ext cx="10608945" cy="4413737"/>
          </a:xfrm>
        </p:spPr>
        <p:txBody>
          <a:bodyPr/>
          <a:lstStyle/>
          <a:p>
            <a:pPr marL="0" indent="0">
              <a:buNone/>
            </a:pPr>
            <a:endParaRPr lang="fi-FI" sz="1800" dirty="0"/>
          </a:p>
          <a:p>
            <a:r>
              <a:rPr lang="fi-FI" sz="2000" dirty="0">
                <a:highlight>
                  <a:srgbClr val="FFFF00"/>
                </a:highlight>
              </a:rPr>
              <a:t>Erityinen tuki muodostuu erityisopetuksesta ja muusta lapsen tarvitsemasta, perusopetuslain mukaan annettavasta tuesta </a:t>
            </a:r>
            <a:r>
              <a:rPr lang="fi-FI" sz="2000" dirty="0"/>
              <a:t>(POL 17 § 1 mom.)</a:t>
            </a:r>
          </a:p>
          <a:p>
            <a:r>
              <a:rPr lang="fi-FI" sz="2000" dirty="0"/>
              <a:t>Erityisen tuen tehtävänä on antaa lapselle kokonaisvaltaista ja suunnitelmallista kasvun ja oppimisen tukea sekä edistää hänen oppimisedellytyksiään.</a:t>
            </a:r>
          </a:p>
          <a:p>
            <a:pPr marL="0" indent="0">
              <a:buNone/>
            </a:pPr>
            <a:r>
              <a:rPr lang="fi-FI" sz="2000" dirty="0"/>
              <a:t>	</a:t>
            </a:r>
            <a:r>
              <a:rPr lang="fi-FI" sz="2000" dirty="0">
                <a:sym typeface="Wingdings" panose="05000000000000000000" pitchFamily="2" charset="2"/>
              </a:rPr>
              <a:t></a:t>
            </a:r>
            <a:r>
              <a:rPr lang="fi-FI" sz="2000" dirty="0"/>
              <a:t>Tuetaan lapsen mahdollisuuksia onnistumiseen ja oppimisen iloon. 	</a:t>
            </a:r>
          </a:p>
          <a:p>
            <a:pPr marL="0" indent="0">
              <a:buNone/>
            </a:pPr>
            <a:r>
              <a:rPr lang="fi-FI" sz="2000" dirty="0">
                <a:sym typeface="Wingdings" panose="05000000000000000000" pitchFamily="2" charset="2"/>
              </a:rPr>
              <a:t>	</a:t>
            </a:r>
            <a:r>
              <a:rPr lang="fi-FI" sz="2000" dirty="0"/>
              <a:t>Vahvistetaan hänen itsetuntoaan ja oppimismotivaatiotaan. </a:t>
            </a:r>
          </a:p>
          <a:p>
            <a:r>
              <a:rPr lang="fi-FI" sz="2000" dirty="0"/>
              <a:t>Lapsen erityisestä tuesta voidaan päättää joko esiopetuksen aikana tai ennen esi- tai perusopetuksen alkamista. </a:t>
            </a:r>
          </a:p>
          <a:p>
            <a:r>
              <a:rPr lang="fi-FI" sz="2000" dirty="0"/>
              <a:t>Erityistä tukea annetaan niille lapsille, joiden kasvun, kehityksen tai oppimisen tavoitteiden saavuttaminen ei toteudu riittävästi muuten. Lapsen edellytykset ovat voineet heikentyä esimerkiksi vamman tai vakavan sairauden vuoksi. 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819E2E6-8F41-4035-A14C-19D2206D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39" y="198119"/>
            <a:ext cx="8854440" cy="968106"/>
          </a:xfrm>
        </p:spPr>
        <p:txBody>
          <a:bodyPr/>
          <a:lstStyle/>
          <a:p>
            <a:r>
              <a:rPr lang="fi-FI" dirty="0"/>
              <a:t>Mitä on erityinen tuki?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C3D8B07-54C0-4985-A5D8-050B9C7F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226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BBEEA28-2F45-4F76-BF4F-84268F9E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2C8D2EF6-8EDF-452A-AF4D-99FB6DF3E4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4837156"/>
              </p:ext>
            </p:extLst>
          </p:nvPr>
        </p:nvGraphicFramePr>
        <p:xfrm>
          <a:off x="114299" y="1849518"/>
          <a:ext cx="114871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1EDEF27C-6D3E-44BC-9A69-FFA68EF0D7B6}"/>
              </a:ext>
            </a:extLst>
          </p:cNvPr>
          <p:cNvSpPr/>
          <p:nvPr/>
        </p:nvSpPr>
        <p:spPr>
          <a:xfrm>
            <a:off x="534215" y="50770"/>
            <a:ext cx="33528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ysClr val="windowText" lastClr="000000"/>
                </a:solidFill>
              </a:rPr>
              <a:t>Lapsen tuen tarve huomataan</a:t>
            </a:r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9B9B80F6-6666-4566-9757-770D47BA073F}"/>
              </a:ext>
            </a:extLst>
          </p:cNvPr>
          <p:cNvSpPr/>
          <p:nvPr/>
        </p:nvSpPr>
        <p:spPr>
          <a:xfrm>
            <a:off x="534215" y="890314"/>
            <a:ext cx="33528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ysClr val="windowText" lastClr="000000"/>
                </a:solidFill>
              </a:rPr>
              <a:t>Tehostettu tuki?</a:t>
            </a: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CEE290D1-C4E7-4EE7-97D0-76FA0202127E}"/>
              </a:ext>
            </a:extLst>
          </p:cNvPr>
          <p:cNvSpPr/>
          <p:nvPr/>
        </p:nvSpPr>
        <p:spPr>
          <a:xfrm rot="5400000">
            <a:off x="846674" y="641660"/>
            <a:ext cx="455772" cy="58221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Nuoli: Oikea 6">
            <a:extLst>
              <a:ext uri="{FF2B5EF4-FFF2-40B4-BE49-F238E27FC236}">
                <a16:creationId xmlns:a16="http://schemas.microsoft.com/office/drawing/2014/main" id="{FA582434-CBB8-42AA-85EA-205AA45A2A92}"/>
              </a:ext>
            </a:extLst>
          </p:cNvPr>
          <p:cNvSpPr/>
          <p:nvPr/>
        </p:nvSpPr>
        <p:spPr>
          <a:xfrm rot="5400000">
            <a:off x="846676" y="1438120"/>
            <a:ext cx="455770" cy="58221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2F7AF104-665B-4F7A-AC87-88F34271FDB8}"/>
              </a:ext>
            </a:extLst>
          </p:cNvPr>
          <p:cNvSpPr/>
          <p:nvPr/>
        </p:nvSpPr>
        <p:spPr>
          <a:xfrm>
            <a:off x="9021762" y="1604689"/>
            <a:ext cx="2828925" cy="225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Aina, kun erityisen tuen päätöstä </a:t>
            </a:r>
            <a:r>
              <a:rPr lang="fi-FI" u="sng" dirty="0">
                <a:solidFill>
                  <a:schemeClr val="tx1"/>
                </a:solidFill>
              </a:rPr>
              <a:t>tarkastetaan</a:t>
            </a:r>
            <a:r>
              <a:rPr lang="fi-FI" dirty="0">
                <a:solidFill>
                  <a:schemeClr val="tx1"/>
                </a:solidFill>
              </a:rPr>
              <a:t>, tehdään pedagoginen selvitys</a:t>
            </a:r>
          </a:p>
        </p:txBody>
      </p:sp>
    </p:spTree>
    <p:extLst>
      <p:ext uri="{BB962C8B-B14F-4D97-AF65-F5344CB8AC3E}">
        <p14:creationId xmlns:p14="http://schemas.microsoft.com/office/powerpoint/2010/main" val="129613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940" y="1014226"/>
            <a:ext cx="11471910" cy="42252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Laki </a:t>
            </a:r>
            <a:r>
              <a:rPr lang="fi-FI" sz="2200" dirty="0">
                <a:latin typeface="+mn-lt"/>
              </a:rPr>
              <a:t>(POL 17 § 4 mom.) </a:t>
            </a: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sallii, että </a:t>
            </a:r>
            <a:r>
              <a:rPr lang="fi-FI" sz="2200" b="1" i="0" dirty="0">
                <a:solidFill>
                  <a:srgbClr val="000A48"/>
                </a:solidFill>
                <a:effectLst/>
                <a:latin typeface="+mn-lt"/>
              </a:rPr>
              <a:t>ensikertainen </a:t>
            </a: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erityisen tuen päätös voidaan joissakin tapauksissa tehdä </a:t>
            </a:r>
            <a:r>
              <a:rPr lang="fi-FI" sz="2200" b="1" i="0" dirty="0">
                <a:solidFill>
                  <a:srgbClr val="000A48"/>
                </a:solidFill>
                <a:effectLst/>
                <a:latin typeface="+mn-lt"/>
              </a:rPr>
              <a:t>ennen esi- tai perusopetuksen alkamista taikka esi- tai perusopetuksen aikana </a:t>
            </a: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ilman sitä edeltävää pedagogista selvitystä ja oppimisen tehostetun tuen antamista. </a:t>
            </a:r>
            <a:endParaRPr lang="fi-FI" sz="2200" dirty="0">
              <a:latin typeface="+mn-lt"/>
            </a:endParaRPr>
          </a:p>
          <a:p>
            <a:pPr marL="0" indent="0">
              <a:buNone/>
              <a:defRPr/>
            </a:pPr>
            <a:r>
              <a:rPr lang="fi-FI" sz="2200" dirty="0">
                <a:latin typeface="+mn-lt"/>
              </a:rPr>
              <a:t>	-jos psykologisen tai lääketieteellisen arvion perusteella ilmenee, että lapsen 	opetusta ei vamman, sairauden, kehityksessä viivästymisen tai tunne-elämän 	häiriön taikka muun vastaavan erityisen syyn vuoksi voida antaa muuten. 	</a:t>
            </a:r>
          </a:p>
          <a:p>
            <a:pPr marL="0" indent="0">
              <a:buNone/>
              <a:defRPr/>
            </a:pP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	</a:t>
            </a:r>
            <a:r>
              <a:rPr lang="fi-FI" sz="2200" b="0" i="0" dirty="0">
                <a:effectLst/>
                <a:latin typeface="+mn-lt"/>
              </a:rPr>
              <a:t>-jos erityisen tuen päätös tehdään esi- tai perusopetuksen aikana ilman 	tehostetun tuen antamista, tulee sen perustua oppilaan tilanteen uudelleen 	arviointiin esimerkiksi onnettomuuden tai vakavan sairauden seurauksena 	taikka, jos aikaisempi arvio osoittautuu virheelliseksi.</a:t>
            </a:r>
          </a:p>
          <a:p>
            <a:pPr>
              <a:defRPr/>
            </a:pPr>
            <a:r>
              <a:rPr lang="fi-FI" sz="220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</a:rPr>
              <a:t>Hallintolain 45 § 1 momentin mukaan päätös on perusteltava </a:t>
            </a:r>
            <a:r>
              <a:rPr lang="fi-FI" altLang="fi-FI" sz="22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fi-FI" sz="2200" b="0" i="0" dirty="0">
                <a:solidFill>
                  <a:srgbClr val="000A48"/>
                </a:solidFill>
                <a:effectLst/>
                <a:latin typeface="+mn-lt"/>
              </a:rPr>
              <a:t> lapsesta /oppilaasta tulee lain mukaan hankkia psykologinen tai lääketieteellinen arvio </a:t>
            </a:r>
            <a:r>
              <a:rPr lang="fi-FI" sz="2200" b="1" i="0" dirty="0">
                <a:solidFill>
                  <a:srgbClr val="000A48"/>
                </a:solidFill>
                <a:effectLst/>
                <a:latin typeface="+mn-lt"/>
              </a:rPr>
              <a:t>(perustelu).</a:t>
            </a:r>
            <a:endParaRPr lang="fi-FI" altLang="fi-FI" sz="2200" b="1" dirty="0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1940" y="245383"/>
            <a:ext cx="11224260" cy="968106"/>
          </a:xfrm>
        </p:spPr>
        <p:txBody>
          <a:bodyPr/>
          <a:lstStyle/>
          <a:p>
            <a:r>
              <a:rPr lang="en-GB" dirty="0" err="1"/>
              <a:t>Erityisen</a:t>
            </a:r>
            <a:r>
              <a:rPr lang="en-GB" dirty="0"/>
              <a:t> </a:t>
            </a:r>
            <a:r>
              <a:rPr lang="en-GB" dirty="0" err="1"/>
              <a:t>tuen</a:t>
            </a:r>
            <a:r>
              <a:rPr lang="en-GB" dirty="0"/>
              <a:t> </a:t>
            </a:r>
            <a:r>
              <a:rPr lang="en-GB" dirty="0" err="1"/>
              <a:t>päätös</a:t>
            </a:r>
            <a:r>
              <a:rPr lang="en-GB" dirty="0"/>
              <a:t> </a:t>
            </a:r>
            <a:r>
              <a:rPr lang="en-GB" dirty="0" err="1"/>
              <a:t>ilman</a:t>
            </a:r>
            <a:r>
              <a:rPr lang="en-GB" dirty="0"/>
              <a:t> </a:t>
            </a:r>
            <a:r>
              <a:rPr lang="en-GB" dirty="0" err="1"/>
              <a:t>pedagogista</a:t>
            </a:r>
            <a:r>
              <a:rPr lang="en-GB" dirty="0"/>
              <a:t> </a:t>
            </a:r>
            <a:r>
              <a:rPr lang="en-GB" dirty="0" err="1"/>
              <a:t>selvitystä</a:t>
            </a:r>
            <a:endParaRPr lang="en-GB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9FD9B0D-543D-4C4B-A463-A7755E3E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282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3746" y="1034483"/>
            <a:ext cx="8597646" cy="45878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fi-FI" sz="2000" dirty="0"/>
              <a:t>Ennen erityistä tukea koskevan päätöksen tekemistä esiopetuksen järjestäjän on tehtävä lapsesta pedagoginen selvitys (POL 17 § 3 mom.)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fi-FI" sz="2000" dirty="0"/>
              <a:t>Opetuksen järjestäjän päättämä toimielin, viranhaltija tai työntekijä hankkii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fi-FI" sz="2000" dirty="0"/>
              <a:t>-lapsen </a:t>
            </a:r>
            <a:r>
              <a:rPr lang="fi-FI" sz="2000" dirty="0">
                <a:highlight>
                  <a:srgbClr val="FFFF00"/>
                </a:highlight>
              </a:rPr>
              <a:t>esiopetuksesta vastaavilta opettajilta </a:t>
            </a:r>
            <a:r>
              <a:rPr lang="fi-FI" sz="2000" dirty="0"/>
              <a:t>kirjallisen selvityksen lapsen oppimisen etenemisestä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fi-FI" sz="2000" dirty="0"/>
              <a:t>-</a:t>
            </a:r>
            <a:r>
              <a:rPr lang="fi-FI" sz="2000" dirty="0">
                <a:highlight>
                  <a:srgbClr val="FFFF00"/>
                </a:highlight>
              </a:rPr>
              <a:t>oppilashuollon ammattihenkilöiden </a:t>
            </a:r>
            <a:r>
              <a:rPr lang="fi-FI" sz="2000" dirty="0"/>
              <a:t>kanssa moniammatillisena yhteistyönä tehdyn kirjallisen selvityksen lapsen saamasta tehostetusta tuesta ja lapsen kokonaistilanteesta.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fi-FI" sz="2000" dirty="0"/>
              <a:t>Näiden kahden selvityksen perusteella esiopetuksen järjestäjä tekee arvion lapsen erityisen tuen tarpeesta. </a:t>
            </a:r>
            <a:r>
              <a:rPr lang="fi-FI" sz="2000" dirty="0">
                <a:highlight>
                  <a:srgbClr val="FFFF00"/>
                </a:highlight>
              </a:rPr>
              <a:t>Selvitysten ja niiden pohjalta laaditun arvion muodostamaa kokonaisuutta kutsutaan pedagogiseksi selvitykseksi. </a:t>
            </a:r>
            <a:r>
              <a:rPr lang="fi-FI" sz="2000" dirty="0"/>
              <a:t>(POL 17 § 3 mom.)</a:t>
            </a:r>
            <a:endParaRPr lang="fi-FI" altLang="fi-FI" sz="3200" b="1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8140" y="254908"/>
            <a:ext cx="8854440" cy="968106"/>
          </a:xfrm>
        </p:spPr>
        <p:txBody>
          <a:bodyPr/>
          <a:lstStyle/>
          <a:p>
            <a:r>
              <a:rPr lang="fi-FI" sz="3200" dirty="0"/>
              <a:t>Pedagoginen selvitys</a:t>
            </a:r>
            <a:endParaRPr lang="en-GB" sz="3200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7C7E9100-AA42-42CF-BED1-B9B4974A33EB}"/>
              </a:ext>
            </a:extLst>
          </p:cNvPr>
          <p:cNvSpPr/>
          <p:nvPr/>
        </p:nvSpPr>
        <p:spPr>
          <a:xfrm>
            <a:off x="9473184" y="109728"/>
            <a:ext cx="2295144" cy="3419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solidFill>
                  <a:schemeClr val="tx1"/>
                </a:solidFill>
              </a:rPr>
              <a:t>Kirjallinen selvitys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Kirjallinen selvitys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+ 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Arvio erityisen tuen tarpeesta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fi-FI" sz="2000" dirty="0">
                <a:solidFill>
                  <a:schemeClr val="tx1"/>
                </a:solidFill>
              </a:rPr>
              <a:t>PEDAGOGINEN SELVITYS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A7A49C55-2116-46B9-A0ED-E0217553A113}"/>
              </a:ext>
            </a:extLst>
          </p:cNvPr>
          <p:cNvSpPr/>
          <p:nvPr/>
        </p:nvSpPr>
        <p:spPr>
          <a:xfrm>
            <a:off x="9473184" y="4005072"/>
            <a:ext cx="2221992" cy="1170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ysClr val="windowText" lastClr="000000"/>
                </a:solidFill>
              </a:rPr>
              <a:t>OPH:n</a:t>
            </a:r>
            <a:endParaRPr lang="fi-FI" dirty="0">
              <a:solidFill>
                <a:sysClr val="windowText" lastClr="000000"/>
              </a:solidFill>
            </a:endParaRPr>
          </a:p>
          <a:p>
            <a:pPr algn="ctr"/>
            <a:r>
              <a:rPr lang="fi-FI" dirty="0">
                <a:solidFill>
                  <a:sysClr val="windowText" lastClr="000000"/>
                </a:solidFill>
              </a:rPr>
              <a:t>tuen lomakkeet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BC1356C-9CC1-480E-AC43-C25637E1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459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498043" y="6184250"/>
            <a:ext cx="10133012" cy="373568"/>
          </a:xfrm>
        </p:spPr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4" name="Ellipsi 3"/>
          <p:cNvSpPr/>
          <p:nvPr/>
        </p:nvSpPr>
        <p:spPr>
          <a:xfrm>
            <a:off x="951346" y="1052946"/>
            <a:ext cx="9679709" cy="3768436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Pedagogisesta selvityksestä on käytävä ilmi </a:t>
            </a:r>
            <a:r>
              <a:rPr lang="fi-FI" sz="32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perustelut </a:t>
            </a:r>
            <a:r>
              <a:rPr lang="fi-FI" sz="3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niihin asioihin, joista erityisen tuen päätöksessä päätetään.</a:t>
            </a:r>
          </a:p>
        </p:txBody>
      </p:sp>
    </p:spTree>
    <p:extLst>
      <p:ext uri="{BB962C8B-B14F-4D97-AF65-F5344CB8AC3E}">
        <p14:creationId xmlns:p14="http://schemas.microsoft.com/office/powerpoint/2010/main" val="371751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09C42C4-E9C6-469A-A0DC-3C9A104E1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096489-3A77-4D78-A769-715CAE7FB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20" y="1070264"/>
            <a:ext cx="11465559" cy="3855424"/>
          </a:xfrm>
        </p:spPr>
        <p:txBody>
          <a:bodyPr/>
          <a:lstStyle/>
          <a:p>
            <a:r>
              <a:rPr lang="fi-FI" sz="2400" dirty="0"/>
              <a:t>Lapsesta mahdollisesti aiemmin laadittua pedagogista arviota ja lapsen oppimissuunnitelmaa.</a:t>
            </a:r>
          </a:p>
          <a:p>
            <a:r>
              <a:rPr lang="fi-FI" sz="2400" dirty="0">
                <a:highlight>
                  <a:srgbClr val="FFFF00"/>
                </a:highlight>
              </a:rPr>
              <a:t>Yhteistyö lapsen ja huoltajan kanssa on tärkeää sekä </a:t>
            </a:r>
            <a:r>
              <a:rPr lang="fi-FI" sz="2400" dirty="0"/>
              <a:t>lapsen tarpeiden selvittämisen että tuen suunnittelun ja onnistuneen toteuttamisen kannalta. </a:t>
            </a:r>
          </a:p>
          <a:p>
            <a:r>
              <a:rPr lang="fi-FI" sz="2400" b="1" dirty="0">
                <a:highlight>
                  <a:srgbClr val="FFFF00"/>
                </a:highlight>
              </a:rPr>
              <a:t>Pedagogisen selvityksen lisäksi </a:t>
            </a:r>
            <a:r>
              <a:rPr lang="fi-FI" sz="2400" dirty="0"/>
              <a:t>erityisen tuen päätöksen valmistelemiseksi tulee </a:t>
            </a:r>
            <a:r>
              <a:rPr lang="fi-FI" sz="2400" u="sng" dirty="0"/>
              <a:t>tarvittaessa </a:t>
            </a:r>
            <a:r>
              <a:rPr lang="fi-FI" sz="2400" dirty="0"/>
              <a:t>hankkia muita lausuntoja, kuten psykologinen tai lääketieteellinen lausunto tai vastaava sosiaalinen selvitys. </a:t>
            </a:r>
          </a:p>
          <a:p>
            <a:r>
              <a:rPr lang="fi-FI" sz="2400" dirty="0"/>
              <a:t>Mikäli lapsella on varhaiskasvatussuunnitelma, kuntoutussuunnitelma tai muita lapsen esiopetuksen toteuttamista tukevia suunnitelmia, hyödynnetään niitä </a:t>
            </a:r>
            <a:r>
              <a:rPr lang="fi-FI" sz="2400" dirty="0">
                <a:highlight>
                  <a:srgbClr val="FFFF00"/>
                </a:highlight>
              </a:rPr>
              <a:t>huoltajan luvalla</a:t>
            </a:r>
            <a:r>
              <a:rPr lang="fi-FI" sz="2400" dirty="0"/>
              <a:t>.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 </a:t>
            </a:r>
            <a:r>
              <a:rPr lang="fi-FI" sz="2400" b="1" dirty="0">
                <a:sym typeface="Wingdings" panose="05000000000000000000" pitchFamily="2" charset="2"/>
              </a:rPr>
              <a:t>Erityisen tuen p</a:t>
            </a:r>
            <a:r>
              <a:rPr lang="fi-FI" sz="2400" b="1" dirty="0"/>
              <a:t>äätöksen perustelut </a:t>
            </a:r>
            <a:r>
              <a:rPr lang="fi-FI" sz="2400" dirty="0"/>
              <a:t>sisältyvät yleensä pedagogiseen selvitykseen ja mahdollisiin lausuntoihin. 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87708F59-48A3-49E5-AC11-D1EF7525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" y="198519"/>
            <a:ext cx="11545199" cy="968106"/>
          </a:xfrm>
        </p:spPr>
        <p:txBody>
          <a:bodyPr/>
          <a:lstStyle/>
          <a:p>
            <a:r>
              <a:rPr lang="fi-FI" dirty="0"/>
              <a:t>Pedagogisen selvityksen laatimisessa hyödynnetään</a:t>
            </a:r>
          </a:p>
        </p:txBody>
      </p:sp>
    </p:spTree>
    <p:extLst>
      <p:ext uri="{BB962C8B-B14F-4D97-AF65-F5344CB8AC3E}">
        <p14:creationId xmlns:p14="http://schemas.microsoft.com/office/powerpoint/2010/main" val="302211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9DB5D02-E297-4DB1-954F-13A8B41F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Hyvä Alku 2021    Päivi Lång ja Riina Niutanen </a:t>
            </a: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DE353DD5-1A56-4268-A908-AD94416E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948" y="2183300"/>
            <a:ext cx="9314347" cy="1327995"/>
          </a:xfrm>
        </p:spPr>
        <p:txBody>
          <a:bodyPr/>
          <a:lstStyle/>
          <a:p>
            <a:pPr algn="ctr"/>
            <a:r>
              <a:rPr lang="fi-FI" dirty="0"/>
              <a:t>Lapsen / oppilaan ja huoltajan kuuleminen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611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Valteri-värit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FFD046"/>
      </a:accent1>
      <a:accent2>
        <a:srgbClr val="00B9F1"/>
      </a:accent2>
      <a:accent3>
        <a:srgbClr val="283583"/>
      </a:accent3>
      <a:accent4>
        <a:srgbClr val="FFFFFF"/>
      </a:accent4>
      <a:accent5>
        <a:srgbClr val="000000"/>
      </a:accent5>
      <a:accent6>
        <a:srgbClr val="BFBFBF"/>
      </a:accent6>
      <a:hlink>
        <a:srgbClr val="283583"/>
      </a:hlink>
      <a:folHlink>
        <a:srgbClr val="000000"/>
      </a:folHlink>
    </a:clrScheme>
    <a:fontScheme name="Trebuchet M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13A2FDF0-0B79-42A0-BD4C-988E26735D91}" vid="{F9C5B0BD-9F29-4D79-8A44-8578912EBFA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9DED344E378A9448A77CEF6715E5B31" ma:contentTypeVersion="8" ma:contentTypeDescription="Luo uusi asiakirja." ma:contentTypeScope="" ma:versionID="5a275afb3694892fdf2b60188d4b65d4">
  <xsd:schema xmlns:xsd="http://www.w3.org/2001/XMLSchema" xmlns:xs="http://www.w3.org/2001/XMLSchema" xmlns:p="http://schemas.microsoft.com/office/2006/metadata/properties" xmlns:ns2="e78d159f-8d4f-49ba-b44e-45bbfc8b6abf" targetNamespace="http://schemas.microsoft.com/office/2006/metadata/properties" ma:root="true" ma:fieldsID="023cb41b0c2d46d2e912b16ec2ceb4ac" ns2:_="">
    <xsd:import namespace="e78d159f-8d4f-49ba-b44e-45bbfc8b6a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8d159f-8d4f-49ba-b44e-45bbfc8b6a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0186A6-E78B-4948-8617-5F25579B93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8d159f-8d4f-49ba-b44e-45bbfc8b6a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4D8500-907E-44E0-A67C-FD4B56AB30C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78d159f-8d4f-49ba-b44e-45bbfc8b6ab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C26781-2B0B-4908-837E-7083FB7820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1929</Words>
  <Application>Microsoft Office PowerPoint</Application>
  <PresentationFormat>Laajakuva</PresentationFormat>
  <Paragraphs>205</Paragraphs>
  <Slides>26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34" baseType="lpstr">
      <vt:lpstr>Amatic</vt:lpstr>
      <vt:lpstr>Arial</vt:lpstr>
      <vt:lpstr>Calibri</vt:lpstr>
      <vt:lpstr>Noto Serif</vt:lpstr>
      <vt:lpstr>Raleway</vt:lpstr>
      <vt:lpstr>Tahoma</vt:lpstr>
      <vt:lpstr>Trebuchet MS</vt:lpstr>
      <vt:lpstr>Office-teema</vt:lpstr>
      <vt:lpstr>Erityinen tuki esiopetuksessa   </vt:lpstr>
      <vt:lpstr>Sisältö</vt:lpstr>
      <vt:lpstr>Mitä on erityinen tuki?</vt:lpstr>
      <vt:lpstr>PowerPoint-esitys</vt:lpstr>
      <vt:lpstr>Erityisen tuen päätös ilman pedagogista selvitystä</vt:lpstr>
      <vt:lpstr>Pedagoginen selvitys</vt:lpstr>
      <vt:lpstr>PowerPoint-esitys</vt:lpstr>
      <vt:lpstr>Pedagogisen selvityksen laatimisessa hyödynnetään</vt:lpstr>
      <vt:lpstr>Lapsen / oppilaan ja huoltajan kuuleminen </vt:lpstr>
      <vt:lpstr>Huoltajan ja lapsen / oppilaan kuuleminen</vt:lpstr>
      <vt:lpstr>Lapsen / oppilaan ja huoltajan kuuleminen</vt:lpstr>
      <vt:lpstr>PowerPoint-esitys</vt:lpstr>
      <vt:lpstr>Erityisen tuen päätös</vt:lpstr>
      <vt:lpstr>Erityisen tuen päätöksessä määrätään seuraavat asiat: </vt:lpstr>
      <vt:lpstr>PowerPoint-esitys</vt:lpstr>
      <vt:lpstr>Henkilökohtainen opetuksen järjestämistä kuvaava suunnitelma HOJKS esiopetuksessa</vt:lpstr>
      <vt:lpstr>Mitä HOJKSiin kirjataan?</vt:lpstr>
      <vt:lpstr>HOJKSin laadinta on opettajan työtä</vt:lpstr>
      <vt:lpstr>Vastaako erityisen tuen päätös lapsen oppimisen tuen tarvetta ja HOJKSia?</vt:lpstr>
      <vt:lpstr>Miten erityinen tuki toteutetaan käytännössä?</vt:lpstr>
      <vt:lpstr>Miten erityinen tuki toteutetaan käytännössä?</vt:lpstr>
      <vt:lpstr>Miten erityinen tuki toteutetaan käytännössä?</vt:lpstr>
      <vt:lpstr>PowerPoint-esitys</vt:lpstr>
      <vt:lpstr>OTF2022 Tampereella 7.-8.4.2022</vt:lpstr>
      <vt:lpstr>KIITOS!</vt:lpstr>
      <vt:lpstr>LÄHTEET</vt:lpstr>
    </vt:vector>
  </TitlesOfParts>
  <Company>Oppimis- ja ohjauskeskus Valteri, Ruskis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Närhilä Minna</dc:creator>
  <cp:lastModifiedBy>Lång Päivi (Valteri)</cp:lastModifiedBy>
  <cp:revision>73</cp:revision>
  <cp:lastPrinted>2019-10-23T09:46:24Z</cp:lastPrinted>
  <dcterms:created xsi:type="dcterms:W3CDTF">2019-09-12T11:05:43Z</dcterms:created>
  <dcterms:modified xsi:type="dcterms:W3CDTF">2021-11-16T10:03:21Z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0x010100E9DED344E378A9448A77CEF6715E5B31</vt:lpwstr>
  </property>
</Properties>
</file>